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Layouts/slideLayout15.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handoutMasters/handoutMaster1.xml" ContentType="application/vnd.openxmlformats-officedocument.presentationml.handoutMaster+xml"/>
  <Override PartName="/ppt/theme/theme7.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6.xml" ContentType="application/vnd.openxmlformats-officedocument.theme+xml"/>
  <Override PartName="/ppt/theme/theme9.xml" ContentType="application/vnd.openxmlformats-officedocument.theme+xml"/>
  <Override PartName="/ppt/theme/theme5.xml" ContentType="application/vnd.openxmlformats-officedocument.theme+xml"/>
  <Override PartName="/ppt/theme/theme14.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8.xml" ContentType="application/vnd.openxmlformats-officedocument.theme+xml"/>
  <Override PartName="/ppt/theme/theme13.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 id="2147483766" r:id="rId2"/>
    <p:sldMasterId id="2147483699" r:id="rId3"/>
    <p:sldMasterId id="2147483729" r:id="rId4"/>
    <p:sldMasterId id="2147483711" r:id="rId5"/>
    <p:sldMasterId id="2147483723" r:id="rId6"/>
    <p:sldMasterId id="2147483731" r:id="rId7"/>
    <p:sldMasterId id="2147483733" r:id="rId8"/>
    <p:sldMasterId id="2147483735" r:id="rId9"/>
    <p:sldMasterId id="2147483737" r:id="rId10"/>
    <p:sldMasterId id="2147483741" r:id="rId11"/>
    <p:sldMasterId id="2147483675" r:id="rId12"/>
    <p:sldMasterId id="2147483687" r:id="rId13"/>
  </p:sldMasterIdLst>
  <p:handoutMasterIdLst>
    <p:handoutMasterId r:id="rId27"/>
  </p:handoutMasterIdLst>
  <p:sldIdLst>
    <p:sldId id="286" r:id="rId14"/>
    <p:sldId id="258" r:id="rId15"/>
    <p:sldId id="257" r:id="rId16"/>
    <p:sldId id="266" r:id="rId17"/>
    <p:sldId id="267" r:id="rId18"/>
    <p:sldId id="259" r:id="rId19"/>
    <p:sldId id="284" r:id="rId20"/>
    <p:sldId id="285" r:id="rId21"/>
    <p:sldId id="261" r:id="rId22"/>
    <p:sldId id="262" r:id="rId23"/>
    <p:sldId id="276" r:id="rId24"/>
    <p:sldId id="263" r:id="rId25"/>
    <p:sldId id="283"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b Room" id="{AD7383CC-F54D-4FE5-81DC-2A3B95F528A6}">
          <p14:sldIdLst>
            <p14:sldId id="286"/>
          </p14:sldIdLst>
        </p14:section>
        <p14:section name="Watch It! (Input)" id="{35B1C16A-1A65-4C7D-98FB-0E6BA11B80C3}">
          <p14:sldIdLst>
            <p14:sldId id="258"/>
          </p14:sldIdLst>
        </p14:section>
        <p14:section name="Read It! (Input)" id="{ACC84285-59E2-4AC2-8325-34201F7297AD}">
          <p14:sldIdLst>
            <p14:sldId id="257"/>
            <p14:sldId id="266"/>
            <p14:sldId id="267"/>
          </p14:sldIdLst>
        </p14:section>
        <p14:section name="Explore It! (Input)" id="{9A4302BE-DB01-4590-BB14-04CC13506838}">
          <p14:sldIdLst>
            <p14:sldId id="259"/>
            <p14:sldId id="284"/>
            <p14:sldId id="285"/>
          </p14:sldIdLst>
        </p14:section>
        <p14:section name="Organize It! (Output)" id="{C979DDD8-8719-4461-A4A5-483E01DCE1E9}">
          <p14:sldIdLst>
            <p14:sldId id="261"/>
          </p14:sldIdLst>
        </p14:section>
        <p14:section name="Illustrate It! (Output)" id="{29577028-9618-4819-B51F-13E35299702F}">
          <p14:sldIdLst>
            <p14:sldId id="262"/>
            <p14:sldId id="276"/>
          </p14:sldIdLst>
        </p14:section>
        <p14:section name="Assess It! (Output)" id="{E5AF03A3-3DDB-4118-AB21-222D88D2AF48}">
          <p14:sldIdLst>
            <p14:sldId id="263"/>
            <p14:sldId id="2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4472C4"/>
    <a:srgbClr val="990033"/>
    <a:srgbClr val="FF7C80"/>
    <a:srgbClr val="FFF2CC"/>
    <a:srgbClr val="9DC3E6"/>
    <a:srgbClr val="FFEB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54" autoAdjust="0"/>
    <p:restoredTop sz="94219" autoAdjust="0"/>
  </p:normalViewPr>
  <p:slideViewPr>
    <p:cSldViewPr snapToGrid="0">
      <p:cViewPr varScale="1">
        <p:scale>
          <a:sx n="107" d="100"/>
          <a:sy n="107" d="100"/>
        </p:scale>
        <p:origin x="494" y="67"/>
      </p:cViewPr>
      <p:guideLst/>
    </p:cSldViewPr>
  </p:slideViewPr>
  <p:notesTextViewPr>
    <p:cViewPr>
      <p:scale>
        <a:sx n="1" d="1"/>
        <a:sy n="1" d="1"/>
      </p:scale>
      <p:origin x="0" y="0"/>
    </p:cViewPr>
  </p:notesTextViewPr>
  <p:notesViewPr>
    <p:cSldViewPr snapToGrid="0">
      <p:cViewPr varScale="1">
        <p:scale>
          <a:sx n="53" d="100"/>
          <a:sy n="53" d="100"/>
        </p:scale>
        <p:origin x="2844"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slide" Target="slides/slide8.xml"/><Relationship Id="rId34" Type="http://schemas.openxmlformats.org/officeDocument/2006/relationships/customXml" Target="../customXml/item3.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customXml" Target="../customXml/item2.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customXml" Target="../customXml/item1.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Master" Target="slideMasters/slideMaster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07F6CE0-D1A4-4CA0-BA60-3C4D0A366C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89F15DA-22AD-4690-8084-CDA1B51117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8EB6BE-28E4-40DE-ADA8-93590F436869}" type="datetimeFigureOut">
              <a:rPr lang="en-US" smtClean="0"/>
              <a:t>10/14/2020</a:t>
            </a:fld>
            <a:endParaRPr lang="en-US"/>
          </a:p>
        </p:txBody>
      </p:sp>
      <p:sp>
        <p:nvSpPr>
          <p:cNvPr id="4" name="Footer Placeholder 3">
            <a:extLst>
              <a:ext uri="{FF2B5EF4-FFF2-40B4-BE49-F238E27FC236}">
                <a16:creationId xmlns:a16="http://schemas.microsoft.com/office/drawing/2014/main" id="{E64781A8-8423-4BD7-A614-E17143BD01E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7260BCB-8736-4E65-81E3-CF40254267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59B20C-4284-4DDA-BACE-A44EF9EF00C1}" type="slidenum">
              <a:rPr lang="en-US" smtClean="0"/>
              <a:t>‹#›</a:t>
            </a:fld>
            <a:endParaRPr lang="en-US"/>
          </a:p>
        </p:txBody>
      </p:sp>
    </p:spTree>
    <p:extLst>
      <p:ext uri="{BB962C8B-B14F-4D97-AF65-F5344CB8AC3E}">
        <p14:creationId xmlns:p14="http://schemas.microsoft.com/office/powerpoint/2010/main" val="47625497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wisc-online.com/learn/abe-ell/science/sce304/heat-transfer-conduction-convection-radiation" TargetMode="External"/><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5.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Copy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274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Explore It">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789E1A4-7BCC-457B-85A3-2C89983A06DA}"/>
              </a:ext>
            </a:extLst>
          </p:cNvPr>
          <p:cNvSpPr txBox="1"/>
          <p:nvPr userDrawn="1"/>
        </p:nvSpPr>
        <p:spPr>
          <a:xfrm>
            <a:off x="4434561" y="43658"/>
            <a:ext cx="219421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2 </a:t>
            </a:r>
          </a:p>
        </p:txBody>
      </p:sp>
      <p:sp>
        <p:nvSpPr>
          <p:cNvPr id="40" name="TextBox 39">
            <a:extLst>
              <a:ext uri="{FF2B5EF4-FFF2-40B4-BE49-F238E27FC236}">
                <a16:creationId xmlns:a16="http://schemas.microsoft.com/office/drawing/2014/main" id="{2939774F-BEF2-476E-8B6D-608B3AF30125}"/>
              </a:ext>
            </a:extLst>
          </p:cNvPr>
          <p:cNvSpPr txBox="1"/>
          <p:nvPr userDrawn="1"/>
        </p:nvSpPr>
        <p:spPr>
          <a:xfrm>
            <a:off x="2654276" y="541410"/>
            <a:ext cx="5795457" cy="646331"/>
          </a:xfrm>
          <a:prstGeom prst="rect">
            <a:avLst/>
          </a:prstGeom>
          <a:noFill/>
        </p:spPr>
        <p:txBody>
          <a:bodyPr wrap="square" rtlCol="0">
            <a:spAutoFit/>
          </a:bodyPr>
          <a:lstStyle/>
          <a:p>
            <a:pPr defTabSz="1005840"/>
            <a:r>
              <a:rPr lang="en-US" sz="1200" dirty="0">
                <a:solidFill>
                  <a:prstClr val="black"/>
                </a:solidFill>
                <a:latin typeface="Verdana" panose="020B0604030504040204" pitchFamily="34" charset="0"/>
                <a:ea typeface="Verdana" panose="020B0604030504040204" pitchFamily="34" charset="0"/>
              </a:rPr>
              <a:t>When heat is transferred through electromagnetic or radio waves it’s called </a:t>
            </a:r>
            <a:r>
              <a:rPr lang="en-US" sz="1200" b="1" dirty="0">
                <a:solidFill>
                  <a:prstClr val="black"/>
                </a:solidFill>
                <a:latin typeface="Verdana" panose="020B0604030504040204" pitchFamily="34" charset="0"/>
                <a:ea typeface="Verdana" panose="020B0604030504040204" pitchFamily="34" charset="0"/>
              </a:rPr>
              <a:t>radiation</a:t>
            </a:r>
            <a:r>
              <a:rPr lang="en-US" sz="1200" dirty="0">
                <a:solidFill>
                  <a:prstClr val="black"/>
                </a:solidFill>
                <a:latin typeface="Verdana" panose="020B0604030504040204" pitchFamily="34" charset="0"/>
                <a:ea typeface="Verdana" panose="020B0604030504040204" pitchFamily="34" charset="0"/>
              </a:rPr>
              <a:t>. When heat is transferred this way objects are not touching each other.</a:t>
            </a:r>
          </a:p>
        </p:txBody>
      </p:sp>
      <p:sp>
        <p:nvSpPr>
          <p:cNvPr id="42" name="TextBox 41">
            <a:extLst>
              <a:ext uri="{FF2B5EF4-FFF2-40B4-BE49-F238E27FC236}">
                <a16:creationId xmlns:a16="http://schemas.microsoft.com/office/drawing/2014/main" id="{7B36860B-653D-4361-BF11-C0EC550D3C8C}"/>
              </a:ext>
            </a:extLst>
          </p:cNvPr>
          <p:cNvSpPr txBox="1"/>
          <p:nvPr userDrawn="1"/>
        </p:nvSpPr>
        <p:spPr>
          <a:xfrm>
            <a:off x="2729567" y="2765413"/>
            <a:ext cx="5720166" cy="646331"/>
          </a:xfrm>
          <a:prstGeom prst="rect">
            <a:avLst/>
          </a:prstGeom>
          <a:noFill/>
        </p:spPr>
        <p:txBody>
          <a:bodyPr wrap="square" rtlCol="0">
            <a:spAutoFit/>
          </a:bodyPr>
          <a:lstStyle/>
          <a:p>
            <a:pPr marL="0" marR="0" lvl="0" indent="0" algn="l" defTabSz="100584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Verdana" panose="020B0604030504040204" pitchFamily="34" charset="0"/>
                <a:ea typeface="Verdana" panose="020B0604030504040204" pitchFamily="34" charset="0"/>
              </a:rPr>
              <a:t>When heat flows through a liquid or a gas it is called </a:t>
            </a:r>
            <a:r>
              <a:rPr lang="en-US" sz="1200" b="1" dirty="0">
                <a:solidFill>
                  <a:prstClr val="black"/>
                </a:solidFill>
                <a:latin typeface="Verdana" panose="020B0604030504040204" pitchFamily="34" charset="0"/>
                <a:ea typeface="Verdana" panose="020B0604030504040204" pitchFamily="34" charset="0"/>
              </a:rPr>
              <a:t>convection</a:t>
            </a:r>
            <a:r>
              <a:rPr lang="en-US" sz="1200" dirty="0">
                <a:solidFill>
                  <a:prstClr val="black"/>
                </a:solidFill>
                <a:latin typeface="Verdana" panose="020B0604030504040204" pitchFamily="34" charset="0"/>
                <a:ea typeface="Verdana" panose="020B0604030504040204" pitchFamily="34" charset="0"/>
              </a:rPr>
              <a:t>. </a:t>
            </a:r>
          </a:p>
          <a:p>
            <a:pPr defTabSz="1005840"/>
            <a:r>
              <a:rPr lang="en-US" sz="1200" dirty="0">
                <a:solidFill>
                  <a:prstClr val="black"/>
                </a:solidFill>
                <a:latin typeface="Verdana" panose="020B0604030504040204" pitchFamily="34" charset="0"/>
                <a:ea typeface="Verdana" panose="020B0604030504040204" pitchFamily="34" charset="0"/>
              </a:rPr>
              <a:t>Earth’s mantle, Earth’s oceans, and Earth’s atmosphere contain </a:t>
            </a:r>
            <a:r>
              <a:rPr lang="en-US" sz="1200" b="1" dirty="0">
                <a:solidFill>
                  <a:prstClr val="black"/>
                </a:solidFill>
                <a:latin typeface="Verdana" panose="020B0604030504040204" pitchFamily="34" charset="0"/>
                <a:ea typeface="Verdana" panose="020B0604030504040204" pitchFamily="34" charset="0"/>
              </a:rPr>
              <a:t>convection currents</a:t>
            </a:r>
            <a:r>
              <a:rPr lang="en-US" sz="1200" dirty="0">
                <a:solidFill>
                  <a:prstClr val="black"/>
                </a:solidFill>
                <a:latin typeface="Verdana" panose="020B0604030504040204" pitchFamily="34" charset="0"/>
                <a:ea typeface="Verdana" panose="020B0604030504040204" pitchFamily="34" charset="0"/>
              </a:rPr>
              <a:t>.</a:t>
            </a:r>
          </a:p>
        </p:txBody>
      </p:sp>
      <p:pic>
        <p:nvPicPr>
          <p:cNvPr id="44" name="Picture 43" descr="A picture containing person, fire, bicycle, holding&#10;&#10;Description automatically generated">
            <a:extLst>
              <a:ext uri="{FF2B5EF4-FFF2-40B4-BE49-F238E27FC236}">
                <a16:creationId xmlns:a16="http://schemas.microsoft.com/office/drawing/2014/main" id="{8E40975D-8163-498D-8D14-C0B09CFE56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44945" y="1026718"/>
            <a:ext cx="2017644" cy="1212869"/>
          </a:xfrm>
          <a:prstGeom prst="rect">
            <a:avLst/>
          </a:prstGeom>
        </p:spPr>
      </p:pic>
      <p:sp>
        <p:nvSpPr>
          <p:cNvPr id="46" name="Rectangle 45">
            <a:extLst>
              <a:ext uri="{FF2B5EF4-FFF2-40B4-BE49-F238E27FC236}">
                <a16:creationId xmlns:a16="http://schemas.microsoft.com/office/drawing/2014/main" id="{96333DC2-D191-458D-8DC3-1FEDAAD121E2}"/>
              </a:ext>
            </a:extLst>
          </p:cNvPr>
          <p:cNvSpPr/>
          <p:nvPr userDrawn="1"/>
        </p:nvSpPr>
        <p:spPr>
          <a:xfrm>
            <a:off x="82640" y="182157"/>
            <a:ext cx="2130655" cy="646331"/>
          </a:xfrm>
          <a:prstGeom prst="rect">
            <a:avLst/>
          </a:prstGeom>
        </p:spPr>
        <p:txBody>
          <a:bodyPr wrap="square">
            <a:spAutoFit/>
          </a:bodyPr>
          <a:lstStyle/>
          <a:p>
            <a:pPr algn="ctr" defTabSz="1005840"/>
            <a:r>
              <a:rPr lang="en-US" sz="1200" dirty="0">
                <a:solidFill>
                  <a:prstClr val="black"/>
                </a:solidFill>
                <a:latin typeface="Verdana" panose="020B0604030504040204" pitchFamily="34" charset="0"/>
                <a:ea typeface="Verdana" panose="020B0604030504040204" pitchFamily="34" charset="0"/>
              </a:rPr>
              <a:t>Heat always transfers from hotter objects to cooler objects.</a:t>
            </a:r>
          </a:p>
        </p:txBody>
      </p:sp>
      <p:pic>
        <p:nvPicPr>
          <p:cNvPr id="48" name="Picture 47" descr="A person standing in front of a sunset&#10;&#10;Description automatically generated">
            <a:extLst>
              <a:ext uri="{FF2B5EF4-FFF2-40B4-BE49-F238E27FC236}">
                <a16:creationId xmlns:a16="http://schemas.microsoft.com/office/drawing/2014/main" id="{7399E38E-D7BD-4A3D-A3A7-B0C8640B78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71451" y="3324817"/>
            <a:ext cx="1353714" cy="1600438"/>
          </a:xfrm>
          <a:prstGeom prst="rect">
            <a:avLst/>
          </a:prstGeom>
        </p:spPr>
      </p:pic>
      <p:sp>
        <p:nvSpPr>
          <p:cNvPr id="50" name="TextBox 49">
            <a:extLst>
              <a:ext uri="{FF2B5EF4-FFF2-40B4-BE49-F238E27FC236}">
                <a16:creationId xmlns:a16="http://schemas.microsoft.com/office/drawing/2014/main" id="{1E5F175E-294F-483C-B3C6-666F7AFC8DBE}"/>
              </a:ext>
            </a:extLst>
          </p:cNvPr>
          <p:cNvSpPr txBox="1"/>
          <p:nvPr userDrawn="1"/>
        </p:nvSpPr>
        <p:spPr>
          <a:xfrm>
            <a:off x="2791215" y="1141173"/>
            <a:ext cx="2916791" cy="1277273"/>
          </a:xfrm>
          <a:prstGeom prst="rect">
            <a:avLst/>
          </a:prstGeom>
          <a:noFill/>
        </p:spPr>
        <p:txBody>
          <a:bodyPr wrap="square" rtlCol="0">
            <a:spAutoFit/>
          </a:bodyPr>
          <a:lstStyle/>
          <a:p>
            <a:pPr defTabSz="1005840"/>
            <a:endParaRPr lang="en-US" sz="1200" dirty="0">
              <a:solidFill>
                <a:prstClr val="black"/>
              </a:solidFill>
              <a:latin typeface="Verdana" panose="020B0604030504040204" pitchFamily="34" charset="0"/>
              <a:ea typeface="Verdana" panose="020B0604030504040204" pitchFamily="34" charset="0"/>
            </a:endParaRPr>
          </a:p>
          <a:p>
            <a:pPr marL="228600" marR="0" lvl="0" indent="-228600" algn="l" defTabSz="1005840" rtl="0" eaLnBrk="1" fontAlgn="auto" latinLnBrk="0" hangingPunct="1">
              <a:lnSpc>
                <a:spcPct val="100000"/>
              </a:lnSpc>
              <a:spcBef>
                <a:spcPts val="0"/>
              </a:spcBef>
              <a:spcAft>
                <a:spcPts val="600"/>
              </a:spcAft>
              <a:buClrTx/>
              <a:buSzTx/>
              <a:buFont typeface="+mj-lt"/>
              <a:buAutoNum type="arabicPeriod" startAt="3"/>
              <a:tabLst/>
              <a:defRPr/>
            </a:pPr>
            <a:r>
              <a:rPr lang="en-US" sz="1200" dirty="0">
                <a:solidFill>
                  <a:prstClr val="black"/>
                </a:solidFill>
                <a:latin typeface="Verdana" panose="020B0604030504040204" pitchFamily="34" charset="0"/>
                <a:ea typeface="Verdana" panose="020B0604030504040204" pitchFamily="34" charset="0"/>
              </a:rPr>
              <a:t>Look at the image to the right and make some observations about how heat is flowing in the image.</a:t>
            </a:r>
          </a:p>
          <a:p>
            <a:pPr defTabSz="1005840"/>
            <a:r>
              <a:rPr lang="en-US" sz="1200" dirty="0">
                <a:solidFill>
                  <a:prstClr val="black"/>
                </a:solidFill>
                <a:latin typeface="Verdana" panose="020B0604030504040204" pitchFamily="34" charset="0"/>
                <a:ea typeface="Verdana" panose="020B0604030504040204" pitchFamily="34" charset="0"/>
              </a:rPr>
              <a:t> </a:t>
            </a:r>
          </a:p>
        </p:txBody>
      </p:sp>
      <p:sp>
        <p:nvSpPr>
          <p:cNvPr id="52" name="Rectangle 51">
            <a:extLst>
              <a:ext uri="{FF2B5EF4-FFF2-40B4-BE49-F238E27FC236}">
                <a16:creationId xmlns:a16="http://schemas.microsoft.com/office/drawing/2014/main" id="{049BB1BB-38E7-4E1D-8221-EBDE1211D04B}"/>
              </a:ext>
            </a:extLst>
          </p:cNvPr>
          <p:cNvSpPr/>
          <p:nvPr userDrawn="1"/>
        </p:nvSpPr>
        <p:spPr>
          <a:xfrm>
            <a:off x="2802724" y="2335725"/>
            <a:ext cx="5573852" cy="276999"/>
          </a:xfrm>
          <a:prstGeom prst="rect">
            <a:avLst/>
          </a:prstGeom>
        </p:spPr>
        <p:txBody>
          <a:bodyPr wrap="square">
            <a:spAutoFit/>
          </a:bodyPr>
          <a:lstStyle/>
          <a:p>
            <a:pPr marL="228600" indent="-228600" defTabSz="1005840">
              <a:spcAft>
                <a:spcPts val="600"/>
              </a:spcAft>
              <a:buFont typeface="+mj-lt"/>
              <a:buAutoNum type="arabicPeriod" startAt="4"/>
            </a:pPr>
            <a:r>
              <a:rPr lang="en-US" sz="1200" dirty="0">
                <a:solidFill>
                  <a:prstClr val="black"/>
                </a:solidFill>
                <a:latin typeface="Verdana" panose="020B0604030504040204" pitchFamily="34" charset="0"/>
                <a:ea typeface="Verdana" panose="020B0604030504040204" pitchFamily="34" charset="0"/>
              </a:rPr>
              <a:t>Come up with two other examples of radiation.</a:t>
            </a:r>
          </a:p>
        </p:txBody>
      </p:sp>
      <p:sp>
        <p:nvSpPr>
          <p:cNvPr id="54" name="TextBox 53">
            <a:extLst>
              <a:ext uri="{FF2B5EF4-FFF2-40B4-BE49-F238E27FC236}">
                <a16:creationId xmlns:a16="http://schemas.microsoft.com/office/drawing/2014/main" id="{BF2EC7FE-3A7C-4987-A368-D24BCEB8207E}"/>
              </a:ext>
            </a:extLst>
          </p:cNvPr>
          <p:cNvSpPr txBox="1"/>
          <p:nvPr userDrawn="1"/>
        </p:nvSpPr>
        <p:spPr>
          <a:xfrm>
            <a:off x="2791215" y="3324817"/>
            <a:ext cx="2916791" cy="1277273"/>
          </a:xfrm>
          <a:prstGeom prst="rect">
            <a:avLst/>
          </a:prstGeom>
          <a:noFill/>
        </p:spPr>
        <p:txBody>
          <a:bodyPr wrap="square" rtlCol="0">
            <a:spAutoFit/>
          </a:bodyPr>
          <a:lstStyle/>
          <a:p>
            <a:pPr defTabSz="1005840"/>
            <a:endParaRPr lang="en-US" sz="1200" dirty="0">
              <a:solidFill>
                <a:prstClr val="black"/>
              </a:solidFill>
              <a:latin typeface="Verdana" panose="020B0604030504040204" pitchFamily="34" charset="0"/>
              <a:ea typeface="Verdana" panose="020B0604030504040204" pitchFamily="34" charset="0"/>
            </a:endParaRPr>
          </a:p>
          <a:p>
            <a:pPr marL="228600" marR="0" lvl="0" indent="-228600" algn="l" defTabSz="1005840" rtl="0" eaLnBrk="1" fontAlgn="auto" latinLnBrk="0" hangingPunct="1">
              <a:lnSpc>
                <a:spcPct val="100000"/>
              </a:lnSpc>
              <a:spcBef>
                <a:spcPts val="0"/>
              </a:spcBef>
              <a:spcAft>
                <a:spcPts val="600"/>
              </a:spcAft>
              <a:buClrTx/>
              <a:buSzTx/>
              <a:buFont typeface="+mj-lt"/>
              <a:buAutoNum type="arabicPeriod" startAt="5"/>
              <a:tabLst/>
              <a:defRPr/>
            </a:pPr>
            <a:r>
              <a:rPr lang="en-US" sz="1200" dirty="0">
                <a:solidFill>
                  <a:prstClr val="black"/>
                </a:solidFill>
                <a:latin typeface="Verdana" panose="020B0604030504040204" pitchFamily="34" charset="0"/>
                <a:ea typeface="Verdana" panose="020B0604030504040204" pitchFamily="34" charset="0"/>
              </a:rPr>
              <a:t>Look at the image to the right and make some observations about how heat is flowing in the image.</a:t>
            </a:r>
          </a:p>
          <a:p>
            <a:pPr defTabSz="1005840"/>
            <a:r>
              <a:rPr lang="en-US" sz="1200" dirty="0">
                <a:solidFill>
                  <a:prstClr val="black"/>
                </a:solidFill>
                <a:latin typeface="Verdana" panose="020B0604030504040204" pitchFamily="34" charset="0"/>
                <a:ea typeface="Verdana" panose="020B0604030504040204" pitchFamily="34" charset="0"/>
              </a:rPr>
              <a:t> </a:t>
            </a:r>
          </a:p>
        </p:txBody>
      </p:sp>
      <p:sp>
        <p:nvSpPr>
          <p:cNvPr id="56" name="Rectangle 55">
            <a:extLst>
              <a:ext uri="{FF2B5EF4-FFF2-40B4-BE49-F238E27FC236}">
                <a16:creationId xmlns:a16="http://schemas.microsoft.com/office/drawing/2014/main" id="{F7D1656F-1D6A-49AB-B8F8-C356108ED754}"/>
              </a:ext>
            </a:extLst>
          </p:cNvPr>
          <p:cNvSpPr/>
          <p:nvPr userDrawn="1"/>
        </p:nvSpPr>
        <p:spPr>
          <a:xfrm>
            <a:off x="2791215" y="4463590"/>
            <a:ext cx="3203185" cy="461665"/>
          </a:xfrm>
          <a:prstGeom prst="rect">
            <a:avLst/>
          </a:prstGeom>
        </p:spPr>
        <p:txBody>
          <a:bodyPr wrap="square">
            <a:spAutoFit/>
          </a:bodyPr>
          <a:lstStyle/>
          <a:p>
            <a:pPr marL="228600" indent="-228600" defTabSz="1005840">
              <a:spcAft>
                <a:spcPts val="600"/>
              </a:spcAft>
              <a:buFont typeface="+mj-lt"/>
              <a:buAutoNum type="arabicPeriod" startAt="6"/>
            </a:pPr>
            <a:r>
              <a:rPr lang="en-US" sz="1200" dirty="0">
                <a:solidFill>
                  <a:prstClr val="black"/>
                </a:solidFill>
                <a:latin typeface="Verdana" panose="020B0604030504040204" pitchFamily="34" charset="0"/>
                <a:ea typeface="Verdana" panose="020B0604030504040204" pitchFamily="34" charset="0"/>
              </a:rPr>
              <a:t>Come up with two other </a:t>
            </a:r>
            <a:r>
              <a:rPr lang="en-US" sz="1200">
                <a:solidFill>
                  <a:prstClr val="black"/>
                </a:solidFill>
                <a:latin typeface="Verdana" panose="020B0604030504040204" pitchFamily="34" charset="0"/>
                <a:ea typeface="Verdana" panose="020B0604030504040204" pitchFamily="34" charset="0"/>
              </a:rPr>
              <a:t>examples of convection</a:t>
            </a:r>
            <a:r>
              <a:rPr lang="en-US" sz="1200" dirty="0">
                <a:solidFill>
                  <a:prstClr val="black"/>
                </a:solidFill>
                <a:latin typeface="Verdana" panose="020B0604030504040204" pitchFamily="34" charset="0"/>
                <a:ea typeface="Verdana" panose="020B0604030504040204" pitchFamily="34" charset="0"/>
              </a:rPr>
              <a:t>.</a:t>
            </a:r>
          </a:p>
        </p:txBody>
      </p:sp>
      <p:sp>
        <p:nvSpPr>
          <p:cNvPr id="58" name="TextBox 57">
            <a:extLst>
              <a:ext uri="{FF2B5EF4-FFF2-40B4-BE49-F238E27FC236}">
                <a16:creationId xmlns:a16="http://schemas.microsoft.com/office/drawing/2014/main" id="{70DAD653-7FF9-4F89-B74D-9EA157A450F3}"/>
              </a:ext>
            </a:extLst>
          </p:cNvPr>
          <p:cNvSpPr txBox="1"/>
          <p:nvPr userDrawn="1"/>
        </p:nvSpPr>
        <p:spPr>
          <a:xfrm>
            <a:off x="98846" y="2888844"/>
            <a:ext cx="2325189"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Be sure to enter your answers in the Explore It section of the Google Form.</a:t>
            </a:r>
            <a:endPar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4284024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Explore I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118A8F-C599-4888-9CEE-D7D975B6F1B4}"/>
              </a:ext>
            </a:extLst>
          </p:cNvPr>
          <p:cNvSpPr txBox="1"/>
          <p:nvPr userDrawn="1"/>
        </p:nvSpPr>
        <p:spPr>
          <a:xfrm>
            <a:off x="4434561" y="43658"/>
            <a:ext cx="219421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3 </a:t>
            </a:r>
          </a:p>
        </p:txBody>
      </p:sp>
      <p:sp>
        <p:nvSpPr>
          <p:cNvPr id="5" name="Rectangle 4">
            <a:extLst>
              <a:ext uri="{FF2B5EF4-FFF2-40B4-BE49-F238E27FC236}">
                <a16:creationId xmlns:a16="http://schemas.microsoft.com/office/drawing/2014/main" id="{7D6560AF-7B45-4ABE-B249-FFD1ABBFD527}"/>
              </a:ext>
            </a:extLst>
          </p:cNvPr>
          <p:cNvSpPr/>
          <p:nvPr userDrawn="1"/>
        </p:nvSpPr>
        <p:spPr>
          <a:xfrm>
            <a:off x="55956" y="143840"/>
            <a:ext cx="2260600" cy="1938992"/>
          </a:xfrm>
          <a:prstGeom prst="rect">
            <a:avLst/>
          </a:prstGeom>
        </p:spPr>
        <p:txBody>
          <a:bodyPr wrap="square">
            <a:spAutoFit/>
          </a:bodyPr>
          <a:lstStyle/>
          <a:p>
            <a:pPr marL="377190" indent="-377190" defTabSz="1005840">
              <a:buFont typeface="+mj-lt"/>
              <a:buAutoNum type="arabicPeriod" startAt="7"/>
            </a:pPr>
            <a:r>
              <a:rPr lang="en-US" sz="1200" dirty="0">
                <a:solidFill>
                  <a:prstClr val="black"/>
                </a:solidFill>
                <a:latin typeface="Verdana" panose="020B0604030504040204" pitchFamily="34" charset="0"/>
                <a:ea typeface="Verdana" panose="020B0604030504040204" pitchFamily="34" charset="0"/>
              </a:rPr>
              <a:t>Use the diagram to make some observations about how heat is transferring in each of these situations.</a:t>
            </a:r>
            <a:br>
              <a:rPr lang="en-US" sz="1200" dirty="0">
                <a:solidFill>
                  <a:prstClr val="black"/>
                </a:solidFill>
                <a:latin typeface="Verdana" panose="020B0604030504040204" pitchFamily="34" charset="0"/>
                <a:ea typeface="Verdana" panose="020B0604030504040204" pitchFamily="34" charset="0"/>
              </a:rPr>
            </a:br>
            <a:endParaRPr lang="en-US" sz="1200" dirty="0">
              <a:solidFill>
                <a:prstClr val="black"/>
              </a:solidFill>
              <a:latin typeface="Verdana" panose="020B0604030504040204" pitchFamily="34" charset="0"/>
              <a:ea typeface="Verdana" panose="020B0604030504040204" pitchFamily="34" charset="0"/>
            </a:endParaRPr>
          </a:p>
          <a:p>
            <a:pPr marL="377190" indent="-377190" defTabSz="1005840">
              <a:buFont typeface="+mj-lt"/>
              <a:buAutoNum type="arabicPeriod" startAt="7"/>
            </a:pPr>
            <a:r>
              <a:rPr lang="en-US" sz="1200" dirty="0">
                <a:solidFill>
                  <a:prstClr val="black"/>
                </a:solidFill>
                <a:latin typeface="Verdana" panose="020B0604030504040204" pitchFamily="34" charset="0"/>
                <a:ea typeface="Verdana" panose="020B0604030504040204" pitchFamily="34" charset="0"/>
              </a:rPr>
              <a:t>Are there any similarities? What are they?</a:t>
            </a:r>
          </a:p>
        </p:txBody>
      </p:sp>
      <p:pic>
        <p:nvPicPr>
          <p:cNvPr id="6" name="Picture 5">
            <a:extLst>
              <a:ext uri="{FF2B5EF4-FFF2-40B4-BE49-F238E27FC236}">
                <a16:creationId xmlns:a16="http://schemas.microsoft.com/office/drawing/2014/main" id="{C4C698AC-16DC-4214-A556-21BFC3097164}"/>
              </a:ext>
            </a:extLst>
          </p:cNvPr>
          <p:cNvPicPr>
            <a:picLocks noChangeAspect="1"/>
          </p:cNvPicPr>
          <p:nvPr userDrawn="1"/>
        </p:nvPicPr>
        <p:blipFill>
          <a:blip r:embed="rId2"/>
          <a:stretch>
            <a:fillRect/>
          </a:stretch>
        </p:blipFill>
        <p:spPr>
          <a:xfrm>
            <a:off x="2586864" y="739588"/>
            <a:ext cx="6455536" cy="4303690"/>
          </a:xfrm>
          <a:prstGeom prst="rect">
            <a:avLst/>
          </a:prstGeom>
        </p:spPr>
      </p:pic>
      <p:sp>
        <p:nvSpPr>
          <p:cNvPr id="7" name="TextBox 6">
            <a:extLst>
              <a:ext uri="{FF2B5EF4-FFF2-40B4-BE49-F238E27FC236}">
                <a16:creationId xmlns:a16="http://schemas.microsoft.com/office/drawing/2014/main" id="{C13C1706-092D-478E-9E6F-678B1B0AD943}"/>
              </a:ext>
            </a:extLst>
          </p:cNvPr>
          <p:cNvSpPr txBox="1"/>
          <p:nvPr userDrawn="1"/>
        </p:nvSpPr>
        <p:spPr>
          <a:xfrm>
            <a:off x="98846" y="2888844"/>
            <a:ext cx="2325189"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Be sure to enter your answers in the Explore It section of the Google Form.</a:t>
            </a:r>
            <a:endPar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
        <p:nvSpPr>
          <p:cNvPr id="17" name="TextBox 16">
            <a:extLst>
              <a:ext uri="{FF2B5EF4-FFF2-40B4-BE49-F238E27FC236}">
                <a16:creationId xmlns:a16="http://schemas.microsoft.com/office/drawing/2014/main" id="{EAA6DB91-C01A-40C9-AE2D-09F630DB32B7}"/>
              </a:ext>
            </a:extLst>
          </p:cNvPr>
          <p:cNvSpPr txBox="1"/>
          <p:nvPr userDrawn="1"/>
        </p:nvSpPr>
        <p:spPr>
          <a:xfrm>
            <a:off x="2638777" y="739588"/>
            <a:ext cx="324128" cy="369332"/>
          </a:xfrm>
          <a:prstGeom prst="rect">
            <a:avLst/>
          </a:prstGeom>
          <a:noFill/>
        </p:spPr>
        <p:txBody>
          <a:bodyPr wrap="none" rtlCol="0">
            <a:spAutoFit/>
          </a:bodyPr>
          <a:lstStyle/>
          <a:p>
            <a:r>
              <a:rPr lang="en-US" b="1" dirty="0">
                <a:solidFill>
                  <a:schemeClr val="tx1"/>
                </a:solidFill>
              </a:rPr>
              <a:t>A</a:t>
            </a:r>
          </a:p>
        </p:txBody>
      </p:sp>
      <p:sp>
        <p:nvSpPr>
          <p:cNvPr id="19" name="TextBox 18">
            <a:extLst>
              <a:ext uri="{FF2B5EF4-FFF2-40B4-BE49-F238E27FC236}">
                <a16:creationId xmlns:a16="http://schemas.microsoft.com/office/drawing/2014/main" id="{588958C9-C45F-435D-98AC-367E66A91301}"/>
              </a:ext>
            </a:extLst>
          </p:cNvPr>
          <p:cNvSpPr txBox="1"/>
          <p:nvPr userDrawn="1"/>
        </p:nvSpPr>
        <p:spPr>
          <a:xfrm>
            <a:off x="4769411" y="739588"/>
            <a:ext cx="324128" cy="369332"/>
          </a:xfrm>
          <a:prstGeom prst="rect">
            <a:avLst/>
          </a:prstGeom>
          <a:noFill/>
        </p:spPr>
        <p:txBody>
          <a:bodyPr wrap="square" rtlCol="0">
            <a:spAutoFit/>
          </a:bodyPr>
          <a:lstStyle/>
          <a:p>
            <a:r>
              <a:rPr lang="en-US" b="1" dirty="0">
                <a:solidFill>
                  <a:schemeClr val="tx1"/>
                </a:solidFill>
              </a:rPr>
              <a:t>B</a:t>
            </a:r>
          </a:p>
        </p:txBody>
      </p:sp>
      <p:sp>
        <p:nvSpPr>
          <p:cNvPr id="25" name="TextBox 24">
            <a:extLst>
              <a:ext uri="{FF2B5EF4-FFF2-40B4-BE49-F238E27FC236}">
                <a16:creationId xmlns:a16="http://schemas.microsoft.com/office/drawing/2014/main" id="{A78D2E41-F0BC-49E2-A623-774947EB9194}"/>
              </a:ext>
            </a:extLst>
          </p:cNvPr>
          <p:cNvSpPr txBox="1"/>
          <p:nvPr userDrawn="1"/>
        </p:nvSpPr>
        <p:spPr>
          <a:xfrm>
            <a:off x="6859104" y="739588"/>
            <a:ext cx="324128" cy="369332"/>
          </a:xfrm>
          <a:prstGeom prst="rect">
            <a:avLst/>
          </a:prstGeom>
          <a:noFill/>
        </p:spPr>
        <p:txBody>
          <a:bodyPr wrap="square" rtlCol="0">
            <a:spAutoFit/>
          </a:bodyPr>
          <a:lstStyle/>
          <a:p>
            <a:r>
              <a:rPr lang="en-US" b="1" dirty="0">
                <a:solidFill>
                  <a:schemeClr val="tx1"/>
                </a:solidFill>
              </a:rPr>
              <a:t>C</a:t>
            </a:r>
          </a:p>
        </p:txBody>
      </p:sp>
      <p:sp>
        <p:nvSpPr>
          <p:cNvPr id="27" name="TextBox 26">
            <a:extLst>
              <a:ext uri="{FF2B5EF4-FFF2-40B4-BE49-F238E27FC236}">
                <a16:creationId xmlns:a16="http://schemas.microsoft.com/office/drawing/2014/main" id="{8ACDE2E8-58CD-4BF0-8D78-539309B19618}"/>
              </a:ext>
            </a:extLst>
          </p:cNvPr>
          <p:cNvSpPr txBox="1"/>
          <p:nvPr userDrawn="1"/>
        </p:nvSpPr>
        <p:spPr>
          <a:xfrm>
            <a:off x="4409936" y="2891433"/>
            <a:ext cx="324128" cy="369332"/>
          </a:xfrm>
          <a:prstGeom prst="rect">
            <a:avLst/>
          </a:prstGeom>
          <a:noFill/>
        </p:spPr>
        <p:txBody>
          <a:bodyPr wrap="square" rtlCol="0">
            <a:spAutoFit/>
          </a:bodyPr>
          <a:lstStyle/>
          <a:p>
            <a:r>
              <a:rPr lang="en-US" b="1" dirty="0">
                <a:solidFill>
                  <a:schemeClr val="bg1"/>
                </a:solidFill>
              </a:rPr>
              <a:t>D</a:t>
            </a:r>
          </a:p>
        </p:txBody>
      </p:sp>
      <p:sp>
        <p:nvSpPr>
          <p:cNvPr id="29" name="TextBox 28">
            <a:extLst>
              <a:ext uri="{FF2B5EF4-FFF2-40B4-BE49-F238E27FC236}">
                <a16:creationId xmlns:a16="http://schemas.microsoft.com/office/drawing/2014/main" id="{5B2113D5-8033-410D-91D5-2AAE97C4A9EF}"/>
              </a:ext>
            </a:extLst>
          </p:cNvPr>
          <p:cNvSpPr txBox="1"/>
          <p:nvPr userDrawn="1"/>
        </p:nvSpPr>
        <p:spPr>
          <a:xfrm>
            <a:off x="8652484" y="2891433"/>
            <a:ext cx="324128" cy="369332"/>
          </a:xfrm>
          <a:prstGeom prst="rect">
            <a:avLst/>
          </a:prstGeom>
          <a:noFill/>
        </p:spPr>
        <p:txBody>
          <a:bodyPr wrap="square" rtlCol="0">
            <a:spAutoFit/>
          </a:bodyPr>
          <a:lstStyle/>
          <a:p>
            <a:r>
              <a:rPr lang="en-US" b="1" dirty="0">
                <a:solidFill>
                  <a:schemeClr val="bg1"/>
                </a:solidFill>
              </a:rPr>
              <a:t>F</a:t>
            </a:r>
          </a:p>
        </p:txBody>
      </p:sp>
      <p:sp>
        <p:nvSpPr>
          <p:cNvPr id="31" name="TextBox 30">
            <a:extLst>
              <a:ext uri="{FF2B5EF4-FFF2-40B4-BE49-F238E27FC236}">
                <a16:creationId xmlns:a16="http://schemas.microsoft.com/office/drawing/2014/main" id="{9828AFD4-7E39-4A5C-9915-7D091C65F823}"/>
              </a:ext>
            </a:extLst>
          </p:cNvPr>
          <p:cNvSpPr txBox="1"/>
          <p:nvPr userDrawn="1"/>
        </p:nvSpPr>
        <p:spPr>
          <a:xfrm>
            <a:off x="6534976" y="2891433"/>
            <a:ext cx="324128" cy="369332"/>
          </a:xfrm>
          <a:prstGeom prst="rect">
            <a:avLst/>
          </a:prstGeom>
          <a:noFill/>
        </p:spPr>
        <p:txBody>
          <a:bodyPr wrap="square" rtlCol="0">
            <a:spAutoFit/>
          </a:bodyPr>
          <a:lstStyle/>
          <a:p>
            <a:r>
              <a:rPr lang="en-US" b="1" dirty="0">
                <a:solidFill>
                  <a:schemeClr val="tx1"/>
                </a:solidFill>
              </a:rPr>
              <a:t>E</a:t>
            </a:r>
          </a:p>
        </p:txBody>
      </p:sp>
    </p:spTree>
    <p:extLst>
      <p:ext uri="{BB962C8B-B14F-4D97-AF65-F5344CB8AC3E}">
        <p14:creationId xmlns:p14="http://schemas.microsoft.com/office/powerpoint/2010/main" val="2521261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earch I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785E3-9265-4327-A093-FD72C97C8F04}"/>
              </a:ext>
            </a:extLst>
          </p:cNvPr>
          <p:cNvSpPr txBox="1"/>
          <p:nvPr userDrawn="1"/>
        </p:nvSpPr>
        <p:spPr>
          <a:xfrm>
            <a:off x="2570803" y="417393"/>
            <a:ext cx="6475443" cy="738664"/>
          </a:xfrm>
          <a:prstGeom prst="rect">
            <a:avLst/>
          </a:prstGeom>
          <a:noFill/>
        </p:spPr>
        <p:txBody>
          <a:bodyPr wrap="square" rtlCol="0">
            <a:spAutoFit/>
          </a:bodyPr>
          <a:lstStyle/>
          <a:p>
            <a:pPr marL="0" indent="0">
              <a:lnSpc>
                <a:spcPct val="100000"/>
              </a:lnSpc>
              <a:buFont typeface="Arial" panose="020B0604020202020204" pitchFamily="34" charset="0"/>
              <a:buNone/>
            </a:pPr>
            <a:r>
              <a:rPr lang="en-US" sz="1400" dirty="0">
                <a:latin typeface="Verdana" panose="020B0604030504040204" pitchFamily="34" charset="0"/>
                <a:ea typeface="Verdana" panose="020B0604030504040204" pitchFamily="34" charset="0"/>
              </a:rPr>
              <a:t>Go to </a:t>
            </a:r>
            <a:r>
              <a:rPr lang="en-US" sz="1400" dirty="0">
                <a:solidFill>
                  <a:prstClr val="black"/>
                </a:solidFill>
                <a:latin typeface="Verdana" panose="020B0604030504040204" pitchFamily="34" charset="0"/>
                <a:ea typeface="Verdana" panose="020B0604030504040204" pitchFamily="34" charset="0"/>
                <a:hlinkClick r:id="rId2"/>
              </a:rPr>
              <a:t>https://www.wisc-online.com/learn/abe-ell/science/sce304/heat-transfer-conduction-convection-radiation</a:t>
            </a:r>
            <a:r>
              <a:rPr lang="en-US" sz="1400" dirty="0">
                <a:solidFill>
                  <a:prstClr val="black"/>
                </a:solidFill>
                <a:latin typeface="Verdana" panose="020B0604030504040204" pitchFamily="34" charset="0"/>
                <a:ea typeface="Verdana" panose="020B0604030504040204" pitchFamily="34" charset="0"/>
              </a:rPr>
              <a:t> </a:t>
            </a:r>
          </a:p>
          <a:p>
            <a:pPr marL="0" indent="0">
              <a:lnSpc>
                <a:spcPct val="100000"/>
              </a:lnSpc>
              <a:buFont typeface="Arial" panose="020B0604020202020204" pitchFamily="34" charset="0"/>
              <a:buNone/>
            </a:pPr>
            <a:endParaRPr lang="en-US" sz="1400" dirty="0">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367771D9-51CE-4601-A7E4-7FAFF76014BD}"/>
              </a:ext>
            </a:extLst>
          </p:cNvPr>
          <p:cNvSpPr txBox="1"/>
          <p:nvPr userDrawn="1"/>
        </p:nvSpPr>
        <p:spPr>
          <a:xfrm>
            <a:off x="0" y="0"/>
            <a:ext cx="2322325" cy="4062651"/>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Your</a:t>
            </a:r>
            <a:r>
              <a:rPr lang="en-US" dirty="0">
                <a:latin typeface="Verdana" panose="020B0604030504040204" pitchFamily="34" charset="0"/>
                <a:ea typeface="Verdana" panose="020B0604030504040204" pitchFamily="34" charset="0"/>
                <a:cs typeface="Verdana" panose="020B0604030504040204" pitchFamily="34" charset="0"/>
              </a:rPr>
              <a:t> </a:t>
            </a:r>
            <a:r>
              <a:rPr lang="en-US" sz="1200" b="1" dirty="0">
                <a:latin typeface="Verdana" panose="020B0604030504040204" pitchFamily="34" charset="0"/>
                <a:ea typeface="Verdana" panose="020B0604030504040204" pitchFamily="34" charset="0"/>
                <a:cs typeface="Verdana" panose="020B0604030504040204" pitchFamily="34" charset="0"/>
              </a:rPr>
              <a:t>Answers</a:t>
            </a:r>
            <a:r>
              <a:rPr lang="en-US" sz="1200" dirty="0">
                <a:latin typeface="Verdana" panose="020B0604030504040204" pitchFamily="34" charset="0"/>
                <a:ea typeface="Verdana" panose="020B0604030504040204" pitchFamily="34" charset="0"/>
                <a:cs typeface="Verdana" panose="020B0604030504040204" pitchFamily="34" charset="0"/>
              </a:rPr>
              <a:t>:</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1.</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2.</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3.</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4.</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5.</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6.</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7.</a:t>
            </a:r>
          </a:p>
        </p:txBody>
      </p:sp>
      <p:sp>
        <p:nvSpPr>
          <p:cNvPr id="8" name="Rectangle 7">
            <a:extLst>
              <a:ext uri="{FF2B5EF4-FFF2-40B4-BE49-F238E27FC236}">
                <a16:creationId xmlns:a16="http://schemas.microsoft.com/office/drawing/2014/main" id="{AEED830E-CDD2-4AC9-8565-96FB84FA871F}"/>
              </a:ext>
            </a:extLst>
          </p:cNvPr>
          <p:cNvSpPr/>
          <p:nvPr userDrawn="1"/>
        </p:nvSpPr>
        <p:spPr>
          <a:xfrm>
            <a:off x="248478" y="417393"/>
            <a:ext cx="2017644" cy="3862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5" name="TextBox 4">
            <a:extLst>
              <a:ext uri="{FF2B5EF4-FFF2-40B4-BE49-F238E27FC236}">
                <a16:creationId xmlns:a16="http://schemas.microsoft.com/office/drawing/2014/main" id="{D26DDE91-96DC-48CC-A3E7-AC2696EFB0F9}"/>
              </a:ext>
            </a:extLst>
          </p:cNvPr>
          <p:cNvSpPr txBox="1"/>
          <p:nvPr userDrawn="1"/>
        </p:nvSpPr>
        <p:spPr>
          <a:xfrm>
            <a:off x="2570803" y="967502"/>
            <a:ext cx="6096918" cy="4154984"/>
          </a:xfrm>
          <a:prstGeom prst="rect">
            <a:avLst/>
          </a:prstGeom>
          <a:noFill/>
        </p:spPr>
        <p:txBody>
          <a:bodyPr wrap="square" rtlCol="0">
            <a:spAutoFit/>
          </a:bodyPr>
          <a:lstStyle/>
          <a:p>
            <a:pPr marL="342900" indent="-342900" defTabSz="1005840">
              <a:lnSpc>
                <a:spcPct val="100000"/>
              </a:lnSpc>
              <a:spcAft>
                <a:spcPts val="600"/>
              </a:spcAft>
              <a:buFont typeface="+mj-lt"/>
              <a:buAutoNum type="arabicPeriod"/>
            </a:pPr>
            <a:r>
              <a:rPr lang="en-US" sz="1200" dirty="0">
                <a:solidFill>
                  <a:prstClr val="black"/>
                </a:solidFill>
                <a:latin typeface="Verdana" panose="020B0604030504040204" pitchFamily="34" charset="0"/>
                <a:ea typeface="Verdana" panose="020B0604030504040204" pitchFamily="34" charset="0"/>
              </a:rPr>
              <a:t>On your lab sheet, describe how heat transfers from one object to another.</a:t>
            </a:r>
          </a:p>
          <a:p>
            <a:pPr defTabSz="1005840">
              <a:lnSpc>
                <a:spcPct val="100000"/>
              </a:lnSpc>
              <a:spcAft>
                <a:spcPts val="600"/>
              </a:spcAft>
            </a:pPr>
            <a:r>
              <a:rPr lang="en-US" sz="1200" dirty="0">
                <a:solidFill>
                  <a:prstClr val="black"/>
                </a:solidFill>
                <a:latin typeface="Verdana" panose="020B0604030504040204" pitchFamily="34" charset="0"/>
                <a:ea typeface="Verdana" panose="020B0604030504040204" pitchFamily="34" charset="0"/>
              </a:rPr>
              <a:t>Click on the </a:t>
            </a:r>
            <a:r>
              <a:rPr lang="en-US" sz="1200" b="1" dirty="0">
                <a:solidFill>
                  <a:prstClr val="black"/>
                </a:solidFill>
                <a:latin typeface="Verdana" panose="020B0604030504040204" pitchFamily="34" charset="0"/>
                <a:ea typeface="Verdana" panose="020B0604030504040204" pitchFamily="34" charset="0"/>
              </a:rPr>
              <a:t>Radiation</a:t>
            </a:r>
            <a:r>
              <a:rPr lang="en-US" sz="1200" dirty="0">
                <a:solidFill>
                  <a:prstClr val="black"/>
                </a:solidFill>
                <a:latin typeface="Verdana" panose="020B0604030504040204" pitchFamily="34" charset="0"/>
                <a:ea typeface="Verdana" panose="020B0604030504040204" pitchFamily="34" charset="0"/>
              </a:rPr>
              <a:t> tab.</a:t>
            </a:r>
          </a:p>
          <a:p>
            <a:pPr marL="342900" indent="-342900" defTabSz="1005840">
              <a:lnSpc>
                <a:spcPct val="100000"/>
              </a:lnSpc>
              <a:spcAft>
                <a:spcPts val="600"/>
              </a:spcAft>
              <a:buFont typeface="+mj-lt"/>
              <a:buAutoNum type="arabicPeriod" startAt="2"/>
            </a:pPr>
            <a:r>
              <a:rPr lang="en-US" sz="1200" dirty="0">
                <a:solidFill>
                  <a:prstClr val="black"/>
                </a:solidFill>
                <a:latin typeface="Verdana" panose="020B0604030504040204" pitchFamily="34" charset="0"/>
                <a:ea typeface="Verdana" panose="020B0604030504040204" pitchFamily="34" charset="0"/>
              </a:rPr>
              <a:t>Read the radiation text and summarize the information on your lab sheet.  </a:t>
            </a:r>
          </a:p>
          <a:p>
            <a:pPr defTabSz="1005840">
              <a:lnSpc>
                <a:spcPct val="100000"/>
              </a:lnSpc>
              <a:spcAft>
                <a:spcPts val="600"/>
              </a:spcAft>
            </a:pPr>
            <a:r>
              <a:rPr lang="en-US" sz="1200" dirty="0">
                <a:solidFill>
                  <a:prstClr val="black"/>
                </a:solidFill>
                <a:latin typeface="Verdana" panose="020B0604030504040204" pitchFamily="34" charset="0"/>
                <a:ea typeface="Verdana" panose="020B0604030504040204" pitchFamily="34" charset="0"/>
              </a:rPr>
              <a:t>Play the animation</a:t>
            </a:r>
          </a:p>
          <a:p>
            <a:pPr marL="342900" indent="-342900" defTabSz="1005840">
              <a:lnSpc>
                <a:spcPct val="100000"/>
              </a:lnSpc>
              <a:spcAft>
                <a:spcPts val="600"/>
              </a:spcAft>
              <a:buFont typeface="+mj-lt"/>
              <a:buAutoNum type="arabicPeriod" startAt="3"/>
            </a:pPr>
            <a:r>
              <a:rPr lang="en-US" sz="1200" dirty="0">
                <a:solidFill>
                  <a:prstClr val="black"/>
                </a:solidFill>
                <a:latin typeface="Verdana" panose="020B0604030504040204" pitchFamily="34" charset="0"/>
                <a:ea typeface="Verdana" panose="020B0604030504040204" pitchFamily="34" charset="0"/>
              </a:rPr>
              <a:t>Click on examples and list 2 of them on your lab sheet.</a:t>
            </a:r>
            <a:endParaRPr lang="en-US" sz="1200" b="1" dirty="0">
              <a:solidFill>
                <a:prstClr val="black"/>
              </a:solidFill>
              <a:latin typeface="Verdana" panose="020B0604030504040204" pitchFamily="34" charset="0"/>
              <a:ea typeface="Verdana" panose="020B0604030504040204" pitchFamily="34" charset="0"/>
            </a:endParaRPr>
          </a:p>
          <a:p>
            <a:pPr marL="0" marR="0" lvl="0" indent="0" algn="l" defTabSz="1005840" rtl="0" eaLnBrk="1" fontAlgn="auto" latinLnBrk="0" hangingPunct="1">
              <a:lnSpc>
                <a:spcPct val="100000"/>
              </a:lnSpc>
              <a:spcBef>
                <a:spcPts val="0"/>
              </a:spcBef>
              <a:spcAft>
                <a:spcPts val="600"/>
              </a:spcAft>
              <a:buClrTx/>
              <a:buSzTx/>
              <a:buFontTx/>
              <a:buNone/>
              <a:tabLst/>
              <a:defRPr/>
            </a:pPr>
            <a:r>
              <a:rPr lang="en-US" sz="1200" dirty="0">
                <a:solidFill>
                  <a:prstClr val="black"/>
                </a:solidFill>
                <a:latin typeface="Verdana" panose="020B0604030504040204" pitchFamily="34" charset="0"/>
                <a:ea typeface="Verdana" panose="020B0604030504040204" pitchFamily="34" charset="0"/>
              </a:rPr>
              <a:t>Click on the </a:t>
            </a:r>
            <a:r>
              <a:rPr lang="en-US" sz="1200" b="1" dirty="0">
                <a:solidFill>
                  <a:prstClr val="black"/>
                </a:solidFill>
                <a:latin typeface="Verdana" panose="020B0604030504040204" pitchFamily="34" charset="0"/>
                <a:ea typeface="Verdana" panose="020B0604030504040204" pitchFamily="34" charset="0"/>
              </a:rPr>
              <a:t>Conduction </a:t>
            </a:r>
            <a:r>
              <a:rPr lang="en-US" sz="1200" dirty="0">
                <a:solidFill>
                  <a:prstClr val="black"/>
                </a:solidFill>
                <a:latin typeface="Verdana" panose="020B0604030504040204" pitchFamily="34" charset="0"/>
                <a:ea typeface="Verdana" panose="020B0604030504040204" pitchFamily="34" charset="0"/>
              </a:rPr>
              <a:t>tab.</a:t>
            </a:r>
          </a:p>
          <a:p>
            <a:pPr marL="342900" indent="-342900" defTabSz="1005840">
              <a:lnSpc>
                <a:spcPct val="100000"/>
              </a:lnSpc>
              <a:spcAft>
                <a:spcPts val="600"/>
              </a:spcAft>
              <a:buFont typeface="+mj-lt"/>
              <a:buAutoNum type="arabicPeriod" startAt="4"/>
            </a:pPr>
            <a:r>
              <a:rPr lang="en-US" sz="1200" dirty="0">
                <a:solidFill>
                  <a:prstClr val="black"/>
                </a:solidFill>
                <a:latin typeface="Verdana" panose="020B0604030504040204" pitchFamily="34" charset="0"/>
                <a:ea typeface="Verdana" panose="020B0604030504040204" pitchFamily="34" charset="0"/>
              </a:rPr>
              <a:t>Read the conduction text and summarize the information on your lab sheet.  </a:t>
            </a:r>
          </a:p>
          <a:p>
            <a:pPr defTabSz="1005840">
              <a:lnSpc>
                <a:spcPct val="100000"/>
              </a:lnSpc>
              <a:spcAft>
                <a:spcPts val="600"/>
              </a:spcAft>
            </a:pPr>
            <a:r>
              <a:rPr lang="en-US" sz="1200" dirty="0">
                <a:solidFill>
                  <a:prstClr val="black"/>
                </a:solidFill>
                <a:latin typeface="Verdana" panose="020B0604030504040204" pitchFamily="34" charset="0"/>
                <a:ea typeface="Verdana" panose="020B0604030504040204" pitchFamily="34" charset="0"/>
              </a:rPr>
              <a:t>Play the animation</a:t>
            </a:r>
          </a:p>
          <a:p>
            <a:pPr marL="342900" indent="-342900" defTabSz="1005840">
              <a:lnSpc>
                <a:spcPct val="100000"/>
              </a:lnSpc>
              <a:spcAft>
                <a:spcPts val="600"/>
              </a:spcAft>
              <a:buFont typeface="+mj-lt"/>
              <a:buAutoNum type="arabicPeriod" startAt="5"/>
            </a:pPr>
            <a:r>
              <a:rPr lang="en-US" sz="1200" dirty="0">
                <a:solidFill>
                  <a:prstClr val="black"/>
                </a:solidFill>
                <a:latin typeface="Verdana" panose="020B0604030504040204" pitchFamily="34" charset="0"/>
                <a:ea typeface="Verdana" panose="020B0604030504040204" pitchFamily="34" charset="0"/>
              </a:rPr>
              <a:t>Click on examples and list 2 of them on your lab sheet.</a:t>
            </a:r>
            <a:endParaRPr lang="en-US" sz="1200" b="1" dirty="0">
              <a:solidFill>
                <a:prstClr val="black"/>
              </a:solidFill>
              <a:latin typeface="Verdana" panose="020B0604030504040204" pitchFamily="34" charset="0"/>
              <a:ea typeface="Verdana" panose="020B0604030504040204" pitchFamily="34" charset="0"/>
            </a:endParaRPr>
          </a:p>
          <a:p>
            <a:pPr marL="0" marR="0" lvl="0" indent="0" algn="l" defTabSz="1005840" rtl="0" eaLnBrk="1" fontAlgn="auto" latinLnBrk="0" hangingPunct="1">
              <a:lnSpc>
                <a:spcPct val="100000"/>
              </a:lnSpc>
              <a:spcBef>
                <a:spcPts val="0"/>
              </a:spcBef>
              <a:spcAft>
                <a:spcPts val="600"/>
              </a:spcAft>
              <a:buClrTx/>
              <a:buSzTx/>
              <a:buFontTx/>
              <a:buNone/>
              <a:tabLst/>
              <a:defRPr/>
            </a:pPr>
            <a:r>
              <a:rPr lang="en-US" sz="1200" dirty="0">
                <a:solidFill>
                  <a:prstClr val="black"/>
                </a:solidFill>
                <a:latin typeface="Verdana" panose="020B0604030504040204" pitchFamily="34" charset="0"/>
                <a:ea typeface="Verdana" panose="020B0604030504040204" pitchFamily="34" charset="0"/>
              </a:rPr>
              <a:t>Click on the </a:t>
            </a:r>
            <a:r>
              <a:rPr lang="en-US" sz="1200" b="1" dirty="0">
                <a:solidFill>
                  <a:prstClr val="black"/>
                </a:solidFill>
                <a:latin typeface="Verdana" panose="020B0604030504040204" pitchFamily="34" charset="0"/>
                <a:ea typeface="Verdana" panose="020B0604030504040204" pitchFamily="34" charset="0"/>
              </a:rPr>
              <a:t>Convection </a:t>
            </a:r>
            <a:r>
              <a:rPr lang="en-US" sz="1200" dirty="0">
                <a:solidFill>
                  <a:prstClr val="black"/>
                </a:solidFill>
                <a:latin typeface="Verdana" panose="020B0604030504040204" pitchFamily="34" charset="0"/>
                <a:ea typeface="Verdana" panose="020B0604030504040204" pitchFamily="34" charset="0"/>
              </a:rPr>
              <a:t>tab.</a:t>
            </a:r>
          </a:p>
          <a:p>
            <a:pPr marL="377190" indent="-377190" defTabSz="1005840">
              <a:lnSpc>
                <a:spcPct val="100000"/>
              </a:lnSpc>
              <a:spcAft>
                <a:spcPts val="600"/>
              </a:spcAft>
              <a:buFont typeface="+mj-lt"/>
              <a:buAutoNum type="arabicPeriod" startAt="6"/>
            </a:pPr>
            <a:r>
              <a:rPr lang="en-US" sz="1200" dirty="0">
                <a:solidFill>
                  <a:prstClr val="black"/>
                </a:solidFill>
                <a:latin typeface="Verdana" panose="020B0604030504040204" pitchFamily="34" charset="0"/>
                <a:ea typeface="Verdana" panose="020B0604030504040204" pitchFamily="34" charset="0"/>
              </a:rPr>
              <a:t>Read the convection text and summarize the information on your lab sheet.  </a:t>
            </a:r>
          </a:p>
          <a:p>
            <a:pPr defTabSz="1005840">
              <a:lnSpc>
                <a:spcPct val="100000"/>
              </a:lnSpc>
              <a:spcAft>
                <a:spcPts val="600"/>
              </a:spcAft>
            </a:pPr>
            <a:r>
              <a:rPr lang="en-US" sz="1200" dirty="0">
                <a:solidFill>
                  <a:prstClr val="black"/>
                </a:solidFill>
                <a:latin typeface="Verdana" panose="020B0604030504040204" pitchFamily="34" charset="0"/>
                <a:ea typeface="Verdana" panose="020B0604030504040204" pitchFamily="34" charset="0"/>
              </a:rPr>
              <a:t>Play the animation</a:t>
            </a:r>
          </a:p>
          <a:p>
            <a:pPr marL="342900" indent="-342900" defTabSz="1005840">
              <a:lnSpc>
                <a:spcPct val="100000"/>
              </a:lnSpc>
              <a:spcAft>
                <a:spcPts val="600"/>
              </a:spcAft>
              <a:buFont typeface="+mj-lt"/>
              <a:buAutoNum type="arabicPeriod" startAt="7"/>
            </a:pPr>
            <a:r>
              <a:rPr lang="en-US" sz="1200" dirty="0">
                <a:solidFill>
                  <a:prstClr val="black"/>
                </a:solidFill>
                <a:latin typeface="Verdana" panose="020B0604030504040204" pitchFamily="34" charset="0"/>
                <a:ea typeface="Verdana" panose="020B0604030504040204" pitchFamily="34" charset="0"/>
              </a:rPr>
              <a:t>Click on examples and list 2 of them on your lab sheet.</a:t>
            </a:r>
            <a:endParaRPr lang="en-US" sz="1200" b="1" dirty="0">
              <a:solidFill>
                <a:prstClr val="black"/>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977785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Write I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56A2DF-4520-46F3-815F-D8E267DD9941}"/>
              </a:ext>
            </a:extLst>
          </p:cNvPr>
          <p:cNvSpPr txBox="1"/>
          <p:nvPr userDrawn="1"/>
        </p:nvSpPr>
        <p:spPr>
          <a:xfrm>
            <a:off x="88669" y="586590"/>
            <a:ext cx="2205963" cy="2031325"/>
          </a:xfrm>
          <a:prstGeom prst="rect">
            <a:avLst/>
          </a:prstGeom>
          <a:noFill/>
        </p:spPr>
        <p:txBody>
          <a:bodyPr wrap="square" rtlCol="0">
            <a:spAutoFit/>
          </a:bodyPr>
          <a:lstStyle/>
          <a:p>
            <a:pPr marL="0" marR="0" lvl="0" indent="0" algn="l" defTabSz="1005840" rtl="0" eaLnBrk="1" fontAlgn="auto" latinLnBrk="0" hangingPunct="1">
              <a:lnSpc>
                <a:spcPct val="100000"/>
              </a:lnSpc>
              <a:spcBef>
                <a:spcPts val="0"/>
              </a:spcBef>
              <a:spcAft>
                <a:spcPts val="0"/>
              </a:spcAft>
              <a:buClrTx/>
              <a:buSzTx/>
              <a:buFont typeface="+mj-lt"/>
              <a:buNone/>
              <a:tabLst/>
              <a:defRPr/>
            </a:pPr>
            <a:r>
              <a:rPr lang="en-US" sz="1800" dirty="0">
                <a:solidFill>
                  <a:prstClr val="black"/>
                </a:solidFill>
                <a:latin typeface="Verdana" panose="020B0604030504040204" pitchFamily="34" charset="0"/>
                <a:ea typeface="Verdana" panose="020B0604030504040204" pitchFamily="34" charset="0"/>
              </a:rPr>
              <a:t>1. Explain the difference between conduction, convection, and radiation.</a:t>
            </a:r>
          </a:p>
          <a:p>
            <a:pPr marL="0" indent="0" defTabSz="1005840">
              <a:buFont typeface="+mj-lt"/>
              <a:buNone/>
            </a:pPr>
            <a:endParaRPr lang="en-US" sz="1800" dirty="0">
              <a:solidFill>
                <a:prstClr val="black"/>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82BA33A4-3EBF-477D-90B2-C11447EBE43F}"/>
              </a:ext>
            </a:extLst>
          </p:cNvPr>
          <p:cNvSpPr txBox="1"/>
          <p:nvPr userDrawn="1"/>
        </p:nvSpPr>
        <p:spPr>
          <a:xfrm>
            <a:off x="2865496" y="771256"/>
            <a:ext cx="5867958" cy="2862322"/>
          </a:xfrm>
          <a:custGeom>
            <a:avLst/>
            <a:gdLst>
              <a:gd name="connsiteX0" fmla="*/ 0 w 5867958"/>
              <a:gd name="connsiteY0" fmla="*/ 0 h 2862322"/>
              <a:gd name="connsiteX1" fmla="*/ 586796 w 5867958"/>
              <a:gd name="connsiteY1" fmla="*/ 0 h 2862322"/>
              <a:gd name="connsiteX2" fmla="*/ 1056232 w 5867958"/>
              <a:gd name="connsiteY2" fmla="*/ 0 h 2862322"/>
              <a:gd name="connsiteX3" fmla="*/ 1760387 w 5867958"/>
              <a:gd name="connsiteY3" fmla="*/ 0 h 2862322"/>
              <a:gd name="connsiteX4" fmla="*/ 2229824 w 5867958"/>
              <a:gd name="connsiteY4" fmla="*/ 0 h 2862322"/>
              <a:gd name="connsiteX5" fmla="*/ 2640581 w 5867958"/>
              <a:gd name="connsiteY5" fmla="*/ 0 h 2862322"/>
              <a:gd name="connsiteX6" fmla="*/ 3344736 w 5867958"/>
              <a:gd name="connsiteY6" fmla="*/ 0 h 2862322"/>
              <a:gd name="connsiteX7" fmla="*/ 3931532 w 5867958"/>
              <a:gd name="connsiteY7" fmla="*/ 0 h 2862322"/>
              <a:gd name="connsiteX8" fmla="*/ 4342289 w 5867958"/>
              <a:gd name="connsiteY8" fmla="*/ 0 h 2862322"/>
              <a:gd name="connsiteX9" fmla="*/ 4929085 w 5867958"/>
              <a:gd name="connsiteY9" fmla="*/ 0 h 2862322"/>
              <a:gd name="connsiteX10" fmla="*/ 5867958 w 5867958"/>
              <a:gd name="connsiteY10" fmla="*/ 0 h 2862322"/>
              <a:gd name="connsiteX11" fmla="*/ 5867958 w 5867958"/>
              <a:gd name="connsiteY11" fmla="*/ 572464 h 2862322"/>
              <a:gd name="connsiteX12" fmla="*/ 5867958 w 5867958"/>
              <a:gd name="connsiteY12" fmla="*/ 1116306 h 2862322"/>
              <a:gd name="connsiteX13" fmla="*/ 5867958 w 5867958"/>
              <a:gd name="connsiteY13" fmla="*/ 1631524 h 2862322"/>
              <a:gd name="connsiteX14" fmla="*/ 5867958 w 5867958"/>
              <a:gd name="connsiteY14" fmla="*/ 2146742 h 2862322"/>
              <a:gd name="connsiteX15" fmla="*/ 5867958 w 5867958"/>
              <a:gd name="connsiteY15" fmla="*/ 2862322 h 2862322"/>
              <a:gd name="connsiteX16" fmla="*/ 5339842 w 5867958"/>
              <a:gd name="connsiteY16" fmla="*/ 2862322 h 2862322"/>
              <a:gd name="connsiteX17" fmla="*/ 4811726 w 5867958"/>
              <a:gd name="connsiteY17" fmla="*/ 2862322 h 2862322"/>
              <a:gd name="connsiteX18" fmla="*/ 4342289 w 5867958"/>
              <a:gd name="connsiteY18" fmla="*/ 2862322 h 2862322"/>
              <a:gd name="connsiteX19" fmla="*/ 3696814 w 5867958"/>
              <a:gd name="connsiteY19" fmla="*/ 2862322 h 2862322"/>
              <a:gd name="connsiteX20" fmla="*/ 3286056 w 5867958"/>
              <a:gd name="connsiteY20" fmla="*/ 2862322 h 2862322"/>
              <a:gd name="connsiteX21" fmla="*/ 2640581 w 5867958"/>
              <a:gd name="connsiteY21" fmla="*/ 2862322 h 2862322"/>
              <a:gd name="connsiteX22" fmla="*/ 2229824 w 5867958"/>
              <a:gd name="connsiteY22" fmla="*/ 2862322 h 2862322"/>
              <a:gd name="connsiteX23" fmla="*/ 1701708 w 5867958"/>
              <a:gd name="connsiteY23" fmla="*/ 2862322 h 2862322"/>
              <a:gd name="connsiteX24" fmla="*/ 1056232 w 5867958"/>
              <a:gd name="connsiteY24" fmla="*/ 2862322 h 2862322"/>
              <a:gd name="connsiteX25" fmla="*/ 586796 w 5867958"/>
              <a:gd name="connsiteY25" fmla="*/ 2862322 h 2862322"/>
              <a:gd name="connsiteX26" fmla="*/ 0 w 5867958"/>
              <a:gd name="connsiteY26" fmla="*/ 2862322 h 2862322"/>
              <a:gd name="connsiteX27" fmla="*/ 0 w 5867958"/>
              <a:gd name="connsiteY27" fmla="*/ 2261234 h 2862322"/>
              <a:gd name="connsiteX28" fmla="*/ 0 w 5867958"/>
              <a:gd name="connsiteY28" fmla="*/ 1688770 h 2862322"/>
              <a:gd name="connsiteX29" fmla="*/ 0 w 5867958"/>
              <a:gd name="connsiteY29" fmla="*/ 1059059 h 2862322"/>
              <a:gd name="connsiteX30" fmla="*/ 0 w 5867958"/>
              <a:gd name="connsiteY30" fmla="*/ 0 h 286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67958" h="2862322" extrusionOk="0">
                <a:moveTo>
                  <a:pt x="0" y="0"/>
                </a:moveTo>
                <a:cubicBezTo>
                  <a:pt x="178393" y="-9186"/>
                  <a:pt x="386501" y="13027"/>
                  <a:pt x="586796" y="0"/>
                </a:cubicBezTo>
                <a:cubicBezTo>
                  <a:pt x="787091" y="-13027"/>
                  <a:pt x="864671" y="21887"/>
                  <a:pt x="1056232" y="0"/>
                </a:cubicBezTo>
                <a:cubicBezTo>
                  <a:pt x="1247793" y="-21887"/>
                  <a:pt x="1573044" y="65074"/>
                  <a:pt x="1760387" y="0"/>
                </a:cubicBezTo>
                <a:cubicBezTo>
                  <a:pt x="1947731" y="-65074"/>
                  <a:pt x="2106354" y="26814"/>
                  <a:pt x="2229824" y="0"/>
                </a:cubicBezTo>
                <a:cubicBezTo>
                  <a:pt x="2353294" y="-26814"/>
                  <a:pt x="2463123" y="18726"/>
                  <a:pt x="2640581" y="0"/>
                </a:cubicBezTo>
                <a:cubicBezTo>
                  <a:pt x="2818039" y="-18726"/>
                  <a:pt x="3020476" y="19457"/>
                  <a:pt x="3344736" y="0"/>
                </a:cubicBezTo>
                <a:cubicBezTo>
                  <a:pt x="3668997" y="-19457"/>
                  <a:pt x="3689598" y="59220"/>
                  <a:pt x="3931532" y="0"/>
                </a:cubicBezTo>
                <a:cubicBezTo>
                  <a:pt x="4173466" y="-59220"/>
                  <a:pt x="4195184" y="21676"/>
                  <a:pt x="4342289" y="0"/>
                </a:cubicBezTo>
                <a:cubicBezTo>
                  <a:pt x="4489394" y="-21676"/>
                  <a:pt x="4797041" y="65465"/>
                  <a:pt x="4929085" y="0"/>
                </a:cubicBezTo>
                <a:cubicBezTo>
                  <a:pt x="5061129" y="-65465"/>
                  <a:pt x="5509759" y="56790"/>
                  <a:pt x="5867958" y="0"/>
                </a:cubicBezTo>
                <a:cubicBezTo>
                  <a:pt x="5911115" y="149712"/>
                  <a:pt x="5847344" y="322712"/>
                  <a:pt x="5867958" y="572464"/>
                </a:cubicBezTo>
                <a:cubicBezTo>
                  <a:pt x="5888572" y="822216"/>
                  <a:pt x="5809448" y="863750"/>
                  <a:pt x="5867958" y="1116306"/>
                </a:cubicBezTo>
                <a:cubicBezTo>
                  <a:pt x="5926468" y="1368862"/>
                  <a:pt x="5831236" y="1438872"/>
                  <a:pt x="5867958" y="1631524"/>
                </a:cubicBezTo>
                <a:cubicBezTo>
                  <a:pt x="5904680" y="1824176"/>
                  <a:pt x="5867128" y="2016771"/>
                  <a:pt x="5867958" y="2146742"/>
                </a:cubicBezTo>
                <a:cubicBezTo>
                  <a:pt x="5868788" y="2276713"/>
                  <a:pt x="5800496" y="2599388"/>
                  <a:pt x="5867958" y="2862322"/>
                </a:cubicBezTo>
                <a:cubicBezTo>
                  <a:pt x="5694004" y="2919999"/>
                  <a:pt x="5501294" y="2855628"/>
                  <a:pt x="5339842" y="2862322"/>
                </a:cubicBezTo>
                <a:cubicBezTo>
                  <a:pt x="5178390" y="2869016"/>
                  <a:pt x="4919619" y="2812532"/>
                  <a:pt x="4811726" y="2862322"/>
                </a:cubicBezTo>
                <a:cubicBezTo>
                  <a:pt x="4703833" y="2912112"/>
                  <a:pt x="4492262" y="2857983"/>
                  <a:pt x="4342289" y="2862322"/>
                </a:cubicBezTo>
                <a:cubicBezTo>
                  <a:pt x="4192316" y="2866661"/>
                  <a:pt x="3874321" y="2825424"/>
                  <a:pt x="3696814" y="2862322"/>
                </a:cubicBezTo>
                <a:cubicBezTo>
                  <a:pt x="3519307" y="2899220"/>
                  <a:pt x="3468677" y="2846982"/>
                  <a:pt x="3286056" y="2862322"/>
                </a:cubicBezTo>
                <a:cubicBezTo>
                  <a:pt x="3103435" y="2877662"/>
                  <a:pt x="2956620" y="2838388"/>
                  <a:pt x="2640581" y="2862322"/>
                </a:cubicBezTo>
                <a:cubicBezTo>
                  <a:pt x="2324543" y="2886256"/>
                  <a:pt x="2403701" y="2823136"/>
                  <a:pt x="2229824" y="2862322"/>
                </a:cubicBezTo>
                <a:cubicBezTo>
                  <a:pt x="2055947" y="2901508"/>
                  <a:pt x="1853087" y="2852223"/>
                  <a:pt x="1701708" y="2862322"/>
                </a:cubicBezTo>
                <a:cubicBezTo>
                  <a:pt x="1550329" y="2872421"/>
                  <a:pt x="1229599" y="2790965"/>
                  <a:pt x="1056232" y="2862322"/>
                </a:cubicBezTo>
                <a:cubicBezTo>
                  <a:pt x="882865" y="2933679"/>
                  <a:pt x="726287" y="2818650"/>
                  <a:pt x="586796" y="2862322"/>
                </a:cubicBezTo>
                <a:cubicBezTo>
                  <a:pt x="447305" y="2905994"/>
                  <a:pt x="194537" y="2842515"/>
                  <a:pt x="0" y="2862322"/>
                </a:cubicBezTo>
                <a:cubicBezTo>
                  <a:pt x="-18318" y="2576288"/>
                  <a:pt x="27873" y="2450374"/>
                  <a:pt x="0" y="2261234"/>
                </a:cubicBezTo>
                <a:cubicBezTo>
                  <a:pt x="-27873" y="2072094"/>
                  <a:pt x="38882" y="1933790"/>
                  <a:pt x="0" y="1688770"/>
                </a:cubicBezTo>
                <a:cubicBezTo>
                  <a:pt x="-38882" y="1443750"/>
                  <a:pt x="54280" y="1330540"/>
                  <a:pt x="0" y="1059059"/>
                </a:cubicBezTo>
                <a:cubicBezTo>
                  <a:pt x="-54280" y="787578"/>
                  <a:pt x="113758" y="482599"/>
                  <a:pt x="0" y="0"/>
                </a:cubicBezTo>
                <a:close/>
              </a:path>
            </a:pathLst>
          </a:custGeom>
          <a:noFill/>
          <a:ln w="19050">
            <a:solidFill>
              <a:srgbClr val="FFC000"/>
            </a:solidFill>
            <a:extLst>
              <a:ext uri="{C807C97D-BFC1-408E-A445-0C87EB9F89A2}">
                <ask:lineSketchStyleProps xmlns:ask="http://schemas.microsoft.com/office/drawing/2018/sketchyshapes" sd="2420881638">
                  <a:prstGeom prst="rect">
                    <a:avLst/>
                  </a:prstGeom>
                  <ask:type>
                    <ask:lineSketchScribble/>
                  </ask:type>
                </ask:lineSketchStyleProps>
              </a:ext>
            </a:extLst>
          </a:ln>
        </p:spPr>
        <p:txBody>
          <a:bodyPr wrap="square"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rPr>
              <a:t>1</a:t>
            </a:r>
            <a:r>
              <a:rPr lang="en-US" sz="1200" dirty="0">
                <a:latin typeface="Georgia" panose="02040502050405020303" pitchFamily="18" charset="0"/>
              </a:rPr>
              <a:t>.</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6" name="TextBox 5">
            <a:extLst>
              <a:ext uri="{FF2B5EF4-FFF2-40B4-BE49-F238E27FC236}">
                <a16:creationId xmlns:a16="http://schemas.microsoft.com/office/drawing/2014/main" id="{61EA24AD-9F3D-4E63-BE36-F669D3383012}"/>
              </a:ext>
            </a:extLst>
          </p:cNvPr>
          <p:cNvSpPr txBox="1"/>
          <p:nvPr userDrawn="1"/>
        </p:nvSpPr>
        <p:spPr>
          <a:xfrm>
            <a:off x="4089328" y="47691"/>
            <a:ext cx="2805994"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Question 1</a:t>
            </a:r>
          </a:p>
        </p:txBody>
      </p:sp>
    </p:spTree>
    <p:extLst>
      <p:ext uri="{BB962C8B-B14F-4D97-AF65-F5344CB8AC3E}">
        <p14:creationId xmlns:p14="http://schemas.microsoft.com/office/powerpoint/2010/main" val="3893298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Write I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56A2DF-4520-46F3-815F-D8E267DD9941}"/>
              </a:ext>
            </a:extLst>
          </p:cNvPr>
          <p:cNvSpPr txBox="1"/>
          <p:nvPr userDrawn="1"/>
        </p:nvSpPr>
        <p:spPr>
          <a:xfrm>
            <a:off x="119842" y="278523"/>
            <a:ext cx="2205963" cy="2308324"/>
          </a:xfrm>
          <a:prstGeom prst="rect">
            <a:avLst/>
          </a:prstGeom>
          <a:noFill/>
        </p:spPr>
        <p:txBody>
          <a:bodyPr wrap="square" rtlCol="0">
            <a:spAutoFit/>
          </a:bodyPr>
          <a:lstStyle/>
          <a:p>
            <a:pPr marL="342900" indent="-342900" defTabSz="1005840">
              <a:buFont typeface="+mj-lt"/>
              <a:buAutoNum type="arabicPeriod" startAt="2"/>
            </a:pPr>
            <a:r>
              <a:rPr lang="en-US" sz="1800" dirty="0">
                <a:solidFill>
                  <a:prstClr val="black"/>
                </a:solidFill>
                <a:latin typeface="Verdana" panose="020B0604030504040204" pitchFamily="34" charset="0"/>
                <a:ea typeface="Verdana" panose="020B0604030504040204" pitchFamily="34" charset="0"/>
              </a:rPr>
              <a:t>Explain what is happening in this diagram. Also, describe what heat transfer process is taking place.</a:t>
            </a:r>
          </a:p>
        </p:txBody>
      </p:sp>
      <p:sp>
        <p:nvSpPr>
          <p:cNvPr id="5" name="TextBox 4">
            <a:extLst>
              <a:ext uri="{FF2B5EF4-FFF2-40B4-BE49-F238E27FC236}">
                <a16:creationId xmlns:a16="http://schemas.microsoft.com/office/drawing/2014/main" id="{82BA33A4-3EBF-477D-90B2-C11447EBE43F}"/>
              </a:ext>
            </a:extLst>
          </p:cNvPr>
          <p:cNvSpPr txBox="1"/>
          <p:nvPr userDrawn="1"/>
        </p:nvSpPr>
        <p:spPr>
          <a:xfrm>
            <a:off x="2865496" y="771256"/>
            <a:ext cx="5867958" cy="2862322"/>
          </a:xfrm>
          <a:custGeom>
            <a:avLst/>
            <a:gdLst>
              <a:gd name="connsiteX0" fmla="*/ 0 w 5867958"/>
              <a:gd name="connsiteY0" fmla="*/ 0 h 2862322"/>
              <a:gd name="connsiteX1" fmla="*/ 586796 w 5867958"/>
              <a:gd name="connsiteY1" fmla="*/ 0 h 2862322"/>
              <a:gd name="connsiteX2" fmla="*/ 1056232 w 5867958"/>
              <a:gd name="connsiteY2" fmla="*/ 0 h 2862322"/>
              <a:gd name="connsiteX3" fmla="*/ 1760387 w 5867958"/>
              <a:gd name="connsiteY3" fmla="*/ 0 h 2862322"/>
              <a:gd name="connsiteX4" fmla="*/ 2229824 w 5867958"/>
              <a:gd name="connsiteY4" fmla="*/ 0 h 2862322"/>
              <a:gd name="connsiteX5" fmla="*/ 2640581 w 5867958"/>
              <a:gd name="connsiteY5" fmla="*/ 0 h 2862322"/>
              <a:gd name="connsiteX6" fmla="*/ 3344736 w 5867958"/>
              <a:gd name="connsiteY6" fmla="*/ 0 h 2862322"/>
              <a:gd name="connsiteX7" fmla="*/ 3931532 w 5867958"/>
              <a:gd name="connsiteY7" fmla="*/ 0 h 2862322"/>
              <a:gd name="connsiteX8" fmla="*/ 4342289 w 5867958"/>
              <a:gd name="connsiteY8" fmla="*/ 0 h 2862322"/>
              <a:gd name="connsiteX9" fmla="*/ 4929085 w 5867958"/>
              <a:gd name="connsiteY9" fmla="*/ 0 h 2862322"/>
              <a:gd name="connsiteX10" fmla="*/ 5867958 w 5867958"/>
              <a:gd name="connsiteY10" fmla="*/ 0 h 2862322"/>
              <a:gd name="connsiteX11" fmla="*/ 5867958 w 5867958"/>
              <a:gd name="connsiteY11" fmla="*/ 572464 h 2862322"/>
              <a:gd name="connsiteX12" fmla="*/ 5867958 w 5867958"/>
              <a:gd name="connsiteY12" fmla="*/ 1116306 h 2862322"/>
              <a:gd name="connsiteX13" fmla="*/ 5867958 w 5867958"/>
              <a:gd name="connsiteY13" fmla="*/ 1631524 h 2862322"/>
              <a:gd name="connsiteX14" fmla="*/ 5867958 w 5867958"/>
              <a:gd name="connsiteY14" fmla="*/ 2146742 h 2862322"/>
              <a:gd name="connsiteX15" fmla="*/ 5867958 w 5867958"/>
              <a:gd name="connsiteY15" fmla="*/ 2862322 h 2862322"/>
              <a:gd name="connsiteX16" fmla="*/ 5339842 w 5867958"/>
              <a:gd name="connsiteY16" fmla="*/ 2862322 h 2862322"/>
              <a:gd name="connsiteX17" fmla="*/ 4811726 w 5867958"/>
              <a:gd name="connsiteY17" fmla="*/ 2862322 h 2862322"/>
              <a:gd name="connsiteX18" fmla="*/ 4342289 w 5867958"/>
              <a:gd name="connsiteY18" fmla="*/ 2862322 h 2862322"/>
              <a:gd name="connsiteX19" fmla="*/ 3696814 w 5867958"/>
              <a:gd name="connsiteY19" fmla="*/ 2862322 h 2862322"/>
              <a:gd name="connsiteX20" fmla="*/ 3286056 w 5867958"/>
              <a:gd name="connsiteY20" fmla="*/ 2862322 h 2862322"/>
              <a:gd name="connsiteX21" fmla="*/ 2640581 w 5867958"/>
              <a:gd name="connsiteY21" fmla="*/ 2862322 h 2862322"/>
              <a:gd name="connsiteX22" fmla="*/ 2229824 w 5867958"/>
              <a:gd name="connsiteY22" fmla="*/ 2862322 h 2862322"/>
              <a:gd name="connsiteX23" fmla="*/ 1701708 w 5867958"/>
              <a:gd name="connsiteY23" fmla="*/ 2862322 h 2862322"/>
              <a:gd name="connsiteX24" fmla="*/ 1056232 w 5867958"/>
              <a:gd name="connsiteY24" fmla="*/ 2862322 h 2862322"/>
              <a:gd name="connsiteX25" fmla="*/ 586796 w 5867958"/>
              <a:gd name="connsiteY25" fmla="*/ 2862322 h 2862322"/>
              <a:gd name="connsiteX26" fmla="*/ 0 w 5867958"/>
              <a:gd name="connsiteY26" fmla="*/ 2862322 h 2862322"/>
              <a:gd name="connsiteX27" fmla="*/ 0 w 5867958"/>
              <a:gd name="connsiteY27" fmla="*/ 2261234 h 2862322"/>
              <a:gd name="connsiteX28" fmla="*/ 0 w 5867958"/>
              <a:gd name="connsiteY28" fmla="*/ 1688770 h 2862322"/>
              <a:gd name="connsiteX29" fmla="*/ 0 w 5867958"/>
              <a:gd name="connsiteY29" fmla="*/ 1059059 h 2862322"/>
              <a:gd name="connsiteX30" fmla="*/ 0 w 5867958"/>
              <a:gd name="connsiteY30" fmla="*/ 0 h 286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67958" h="2862322" extrusionOk="0">
                <a:moveTo>
                  <a:pt x="0" y="0"/>
                </a:moveTo>
                <a:cubicBezTo>
                  <a:pt x="178393" y="-9186"/>
                  <a:pt x="386501" y="13027"/>
                  <a:pt x="586796" y="0"/>
                </a:cubicBezTo>
                <a:cubicBezTo>
                  <a:pt x="787091" y="-13027"/>
                  <a:pt x="864671" y="21887"/>
                  <a:pt x="1056232" y="0"/>
                </a:cubicBezTo>
                <a:cubicBezTo>
                  <a:pt x="1247793" y="-21887"/>
                  <a:pt x="1573044" y="65074"/>
                  <a:pt x="1760387" y="0"/>
                </a:cubicBezTo>
                <a:cubicBezTo>
                  <a:pt x="1947731" y="-65074"/>
                  <a:pt x="2106354" y="26814"/>
                  <a:pt x="2229824" y="0"/>
                </a:cubicBezTo>
                <a:cubicBezTo>
                  <a:pt x="2353294" y="-26814"/>
                  <a:pt x="2463123" y="18726"/>
                  <a:pt x="2640581" y="0"/>
                </a:cubicBezTo>
                <a:cubicBezTo>
                  <a:pt x="2818039" y="-18726"/>
                  <a:pt x="3020476" y="19457"/>
                  <a:pt x="3344736" y="0"/>
                </a:cubicBezTo>
                <a:cubicBezTo>
                  <a:pt x="3668997" y="-19457"/>
                  <a:pt x="3689598" y="59220"/>
                  <a:pt x="3931532" y="0"/>
                </a:cubicBezTo>
                <a:cubicBezTo>
                  <a:pt x="4173466" y="-59220"/>
                  <a:pt x="4195184" y="21676"/>
                  <a:pt x="4342289" y="0"/>
                </a:cubicBezTo>
                <a:cubicBezTo>
                  <a:pt x="4489394" y="-21676"/>
                  <a:pt x="4797041" y="65465"/>
                  <a:pt x="4929085" y="0"/>
                </a:cubicBezTo>
                <a:cubicBezTo>
                  <a:pt x="5061129" y="-65465"/>
                  <a:pt x="5509759" y="56790"/>
                  <a:pt x="5867958" y="0"/>
                </a:cubicBezTo>
                <a:cubicBezTo>
                  <a:pt x="5911115" y="149712"/>
                  <a:pt x="5847344" y="322712"/>
                  <a:pt x="5867958" y="572464"/>
                </a:cubicBezTo>
                <a:cubicBezTo>
                  <a:pt x="5888572" y="822216"/>
                  <a:pt x="5809448" y="863750"/>
                  <a:pt x="5867958" y="1116306"/>
                </a:cubicBezTo>
                <a:cubicBezTo>
                  <a:pt x="5926468" y="1368862"/>
                  <a:pt x="5831236" y="1438872"/>
                  <a:pt x="5867958" y="1631524"/>
                </a:cubicBezTo>
                <a:cubicBezTo>
                  <a:pt x="5904680" y="1824176"/>
                  <a:pt x="5867128" y="2016771"/>
                  <a:pt x="5867958" y="2146742"/>
                </a:cubicBezTo>
                <a:cubicBezTo>
                  <a:pt x="5868788" y="2276713"/>
                  <a:pt x="5800496" y="2599388"/>
                  <a:pt x="5867958" y="2862322"/>
                </a:cubicBezTo>
                <a:cubicBezTo>
                  <a:pt x="5694004" y="2919999"/>
                  <a:pt x="5501294" y="2855628"/>
                  <a:pt x="5339842" y="2862322"/>
                </a:cubicBezTo>
                <a:cubicBezTo>
                  <a:pt x="5178390" y="2869016"/>
                  <a:pt x="4919619" y="2812532"/>
                  <a:pt x="4811726" y="2862322"/>
                </a:cubicBezTo>
                <a:cubicBezTo>
                  <a:pt x="4703833" y="2912112"/>
                  <a:pt x="4492262" y="2857983"/>
                  <a:pt x="4342289" y="2862322"/>
                </a:cubicBezTo>
                <a:cubicBezTo>
                  <a:pt x="4192316" y="2866661"/>
                  <a:pt x="3874321" y="2825424"/>
                  <a:pt x="3696814" y="2862322"/>
                </a:cubicBezTo>
                <a:cubicBezTo>
                  <a:pt x="3519307" y="2899220"/>
                  <a:pt x="3468677" y="2846982"/>
                  <a:pt x="3286056" y="2862322"/>
                </a:cubicBezTo>
                <a:cubicBezTo>
                  <a:pt x="3103435" y="2877662"/>
                  <a:pt x="2956620" y="2838388"/>
                  <a:pt x="2640581" y="2862322"/>
                </a:cubicBezTo>
                <a:cubicBezTo>
                  <a:pt x="2324543" y="2886256"/>
                  <a:pt x="2403701" y="2823136"/>
                  <a:pt x="2229824" y="2862322"/>
                </a:cubicBezTo>
                <a:cubicBezTo>
                  <a:pt x="2055947" y="2901508"/>
                  <a:pt x="1853087" y="2852223"/>
                  <a:pt x="1701708" y="2862322"/>
                </a:cubicBezTo>
                <a:cubicBezTo>
                  <a:pt x="1550329" y="2872421"/>
                  <a:pt x="1229599" y="2790965"/>
                  <a:pt x="1056232" y="2862322"/>
                </a:cubicBezTo>
                <a:cubicBezTo>
                  <a:pt x="882865" y="2933679"/>
                  <a:pt x="726287" y="2818650"/>
                  <a:pt x="586796" y="2862322"/>
                </a:cubicBezTo>
                <a:cubicBezTo>
                  <a:pt x="447305" y="2905994"/>
                  <a:pt x="194537" y="2842515"/>
                  <a:pt x="0" y="2862322"/>
                </a:cubicBezTo>
                <a:cubicBezTo>
                  <a:pt x="-18318" y="2576288"/>
                  <a:pt x="27873" y="2450374"/>
                  <a:pt x="0" y="2261234"/>
                </a:cubicBezTo>
                <a:cubicBezTo>
                  <a:pt x="-27873" y="2072094"/>
                  <a:pt x="38882" y="1933790"/>
                  <a:pt x="0" y="1688770"/>
                </a:cubicBezTo>
                <a:cubicBezTo>
                  <a:pt x="-38882" y="1443750"/>
                  <a:pt x="54280" y="1330540"/>
                  <a:pt x="0" y="1059059"/>
                </a:cubicBezTo>
                <a:cubicBezTo>
                  <a:pt x="-54280" y="787578"/>
                  <a:pt x="113758" y="482599"/>
                  <a:pt x="0" y="0"/>
                </a:cubicBezTo>
                <a:close/>
              </a:path>
            </a:pathLst>
          </a:custGeom>
          <a:noFill/>
          <a:ln w="19050">
            <a:solidFill>
              <a:srgbClr val="FFC000"/>
            </a:solidFill>
            <a:extLst>
              <a:ext uri="{C807C97D-BFC1-408E-A445-0C87EB9F89A2}">
                <ask:lineSketchStyleProps xmlns:ask="http://schemas.microsoft.com/office/drawing/2018/sketchyshapes" sd="2420881638">
                  <a:prstGeom prst="rect">
                    <a:avLst/>
                  </a:prstGeom>
                  <ask:type>
                    <ask:lineSketchScribble/>
                  </ask:type>
                </ask:lineSketchStyleProps>
              </a:ext>
            </a:extLst>
          </a:ln>
        </p:spPr>
        <p:txBody>
          <a:bodyPr wrap="square" rtlCol="0">
            <a:spAutoFit/>
          </a:bodyPr>
          <a:lstStyle/>
          <a:p>
            <a:r>
              <a:rPr lang="en-US" sz="1200" b="0" dirty="0">
                <a:latin typeface="Verdana" panose="020B0604030504040204" pitchFamily="34" charset="0"/>
                <a:ea typeface="Verdana" panose="020B0604030504040204" pitchFamily="34" charset="0"/>
                <a:cs typeface="Verdana" panose="020B0604030504040204" pitchFamily="34" charset="0"/>
              </a:rPr>
              <a:t>2</a:t>
            </a:r>
            <a:r>
              <a:rPr lang="en-US" sz="1200" b="0" dirty="0">
                <a:latin typeface="Georgia" panose="02040502050405020303" pitchFamily="18" charset="0"/>
                <a:ea typeface="Verdana" panose="020B0604030504040204" pitchFamily="34" charset="0"/>
                <a:cs typeface="+mj-cs"/>
              </a:rPr>
              <a:t>.</a:t>
            </a:r>
          </a:p>
          <a:p>
            <a:endParaRPr lang="en-US" sz="1200" b="0" dirty="0">
              <a:latin typeface="Georgia" panose="02040502050405020303" pitchFamily="18" charset="0"/>
              <a:ea typeface="Verdana" panose="020B0604030504040204" pitchFamily="34" charset="0"/>
              <a:cs typeface="+mj-cs"/>
            </a:endParaRPr>
          </a:p>
          <a:p>
            <a:endParaRPr lang="en-US" sz="1200" b="0" dirty="0">
              <a:latin typeface="Georgia" panose="02040502050405020303" pitchFamily="18" charset="0"/>
              <a:ea typeface="Verdana" panose="020B0604030504040204" pitchFamily="34" charset="0"/>
              <a:cs typeface="+mj-cs"/>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p:txBody>
      </p:sp>
      <p:sp>
        <p:nvSpPr>
          <p:cNvPr id="6" name="TextBox 5">
            <a:extLst>
              <a:ext uri="{FF2B5EF4-FFF2-40B4-BE49-F238E27FC236}">
                <a16:creationId xmlns:a16="http://schemas.microsoft.com/office/drawing/2014/main" id="{61EA24AD-9F3D-4E63-BE36-F669D3383012}"/>
              </a:ext>
            </a:extLst>
          </p:cNvPr>
          <p:cNvSpPr txBox="1"/>
          <p:nvPr userDrawn="1"/>
        </p:nvSpPr>
        <p:spPr>
          <a:xfrm>
            <a:off x="4089328" y="47691"/>
            <a:ext cx="2805994"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Question 2</a:t>
            </a:r>
          </a:p>
        </p:txBody>
      </p:sp>
      <p:pic>
        <p:nvPicPr>
          <p:cNvPr id="7" name="Picture 6">
            <a:extLst>
              <a:ext uri="{FF2B5EF4-FFF2-40B4-BE49-F238E27FC236}">
                <a16:creationId xmlns:a16="http://schemas.microsoft.com/office/drawing/2014/main" id="{CE0F1DBB-CFB4-4BA6-BDA5-F85B8496753F}"/>
              </a:ext>
            </a:extLst>
          </p:cNvPr>
          <p:cNvPicPr>
            <a:picLocks noChangeAspect="1"/>
          </p:cNvPicPr>
          <p:nvPr userDrawn="1"/>
        </p:nvPicPr>
        <p:blipFill>
          <a:blip r:embed="rId2"/>
          <a:stretch>
            <a:fillRect/>
          </a:stretch>
        </p:blipFill>
        <p:spPr>
          <a:xfrm>
            <a:off x="141184" y="2666511"/>
            <a:ext cx="2591625" cy="1228967"/>
          </a:xfrm>
          <a:prstGeom prst="rect">
            <a:avLst/>
          </a:prstGeom>
        </p:spPr>
      </p:pic>
    </p:spTree>
    <p:extLst>
      <p:ext uri="{BB962C8B-B14F-4D97-AF65-F5344CB8AC3E}">
        <p14:creationId xmlns:p14="http://schemas.microsoft.com/office/powerpoint/2010/main" val="27546830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Write I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56A2DF-4520-46F3-815F-D8E267DD9941}"/>
              </a:ext>
            </a:extLst>
          </p:cNvPr>
          <p:cNvSpPr txBox="1"/>
          <p:nvPr userDrawn="1"/>
        </p:nvSpPr>
        <p:spPr>
          <a:xfrm>
            <a:off x="99060" y="586591"/>
            <a:ext cx="2205963" cy="2862322"/>
          </a:xfrm>
          <a:prstGeom prst="rect">
            <a:avLst/>
          </a:prstGeom>
          <a:noFill/>
        </p:spPr>
        <p:txBody>
          <a:bodyPr wrap="square" rtlCol="0">
            <a:spAutoFit/>
          </a:bodyPr>
          <a:lstStyle/>
          <a:p>
            <a:pPr marL="0" marR="0" lvl="0" indent="0" algn="l" defTabSz="1005840" rtl="0" eaLnBrk="1" fontAlgn="auto" latinLnBrk="0" hangingPunct="1">
              <a:lnSpc>
                <a:spcPct val="100000"/>
              </a:lnSpc>
              <a:spcBef>
                <a:spcPts val="0"/>
              </a:spcBef>
              <a:spcAft>
                <a:spcPts val="0"/>
              </a:spcAft>
              <a:buClrTx/>
              <a:buSzTx/>
              <a:buFont typeface="+mj-lt"/>
              <a:buNone/>
              <a:tabLst/>
              <a:defRPr/>
            </a:pPr>
            <a:r>
              <a:rPr lang="en-US" sz="1800" dirty="0">
                <a:solidFill>
                  <a:prstClr val="black"/>
                </a:solidFill>
                <a:latin typeface="Verdana" panose="020B0604030504040204" pitchFamily="34" charset="0"/>
                <a:ea typeface="Verdana" panose="020B0604030504040204" pitchFamily="34" charset="0"/>
              </a:rPr>
              <a:t>3. Explain why it’s much colder at the bottom of a pool than at the top. Also, describe what heat transfer process(es) is taking place.</a:t>
            </a:r>
          </a:p>
          <a:p>
            <a:pPr marL="0" indent="0" defTabSz="1005840">
              <a:buFont typeface="+mj-lt"/>
              <a:buNone/>
            </a:pPr>
            <a:endParaRPr lang="en-US" sz="1800" dirty="0">
              <a:solidFill>
                <a:prstClr val="black"/>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82BA33A4-3EBF-477D-90B2-C11447EBE43F}"/>
              </a:ext>
            </a:extLst>
          </p:cNvPr>
          <p:cNvSpPr txBox="1"/>
          <p:nvPr userDrawn="1"/>
        </p:nvSpPr>
        <p:spPr>
          <a:xfrm>
            <a:off x="2865496" y="771256"/>
            <a:ext cx="5867958" cy="2862322"/>
          </a:xfrm>
          <a:custGeom>
            <a:avLst/>
            <a:gdLst>
              <a:gd name="connsiteX0" fmla="*/ 0 w 5867958"/>
              <a:gd name="connsiteY0" fmla="*/ 0 h 2862322"/>
              <a:gd name="connsiteX1" fmla="*/ 586796 w 5867958"/>
              <a:gd name="connsiteY1" fmla="*/ 0 h 2862322"/>
              <a:gd name="connsiteX2" fmla="*/ 1056232 w 5867958"/>
              <a:gd name="connsiteY2" fmla="*/ 0 h 2862322"/>
              <a:gd name="connsiteX3" fmla="*/ 1760387 w 5867958"/>
              <a:gd name="connsiteY3" fmla="*/ 0 h 2862322"/>
              <a:gd name="connsiteX4" fmla="*/ 2229824 w 5867958"/>
              <a:gd name="connsiteY4" fmla="*/ 0 h 2862322"/>
              <a:gd name="connsiteX5" fmla="*/ 2640581 w 5867958"/>
              <a:gd name="connsiteY5" fmla="*/ 0 h 2862322"/>
              <a:gd name="connsiteX6" fmla="*/ 3344736 w 5867958"/>
              <a:gd name="connsiteY6" fmla="*/ 0 h 2862322"/>
              <a:gd name="connsiteX7" fmla="*/ 3931532 w 5867958"/>
              <a:gd name="connsiteY7" fmla="*/ 0 h 2862322"/>
              <a:gd name="connsiteX8" fmla="*/ 4342289 w 5867958"/>
              <a:gd name="connsiteY8" fmla="*/ 0 h 2862322"/>
              <a:gd name="connsiteX9" fmla="*/ 4929085 w 5867958"/>
              <a:gd name="connsiteY9" fmla="*/ 0 h 2862322"/>
              <a:gd name="connsiteX10" fmla="*/ 5867958 w 5867958"/>
              <a:gd name="connsiteY10" fmla="*/ 0 h 2862322"/>
              <a:gd name="connsiteX11" fmla="*/ 5867958 w 5867958"/>
              <a:gd name="connsiteY11" fmla="*/ 572464 h 2862322"/>
              <a:gd name="connsiteX12" fmla="*/ 5867958 w 5867958"/>
              <a:gd name="connsiteY12" fmla="*/ 1116306 h 2862322"/>
              <a:gd name="connsiteX13" fmla="*/ 5867958 w 5867958"/>
              <a:gd name="connsiteY13" fmla="*/ 1631524 h 2862322"/>
              <a:gd name="connsiteX14" fmla="*/ 5867958 w 5867958"/>
              <a:gd name="connsiteY14" fmla="*/ 2146742 h 2862322"/>
              <a:gd name="connsiteX15" fmla="*/ 5867958 w 5867958"/>
              <a:gd name="connsiteY15" fmla="*/ 2862322 h 2862322"/>
              <a:gd name="connsiteX16" fmla="*/ 5339842 w 5867958"/>
              <a:gd name="connsiteY16" fmla="*/ 2862322 h 2862322"/>
              <a:gd name="connsiteX17" fmla="*/ 4811726 w 5867958"/>
              <a:gd name="connsiteY17" fmla="*/ 2862322 h 2862322"/>
              <a:gd name="connsiteX18" fmla="*/ 4342289 w 5867958"/>
              <a:gd name="connsiteY18" fmla="*/ 2862322 h 2862322"/>
              <a:gd name="connsiteX19" fmla="*/ 3696814 w 5867958"/>
              <a:gd name="connsiteY19" fmla="*/ 2862322 h 2862322"/>
              <a:gd name="connsiteX20" fmla="*/ 3286056 w 5867958"/>
              <a:gd name="connsiteY20" fmla="*/ 2862322 h 2862322"/>
              <a:gd name="connsiteX21" fmla="*/ 2640581 w 5867958"/>
              <a:gd name="connsiteY21" fmla="*/ 2862322 h 2862322"/>
              <a:gd name="connsiteX22" fmla="*/ 2229824 w 5867958"/>
              <a:gd name="connsiteY22" fmla="*/ 2862322 h 2862322"/>
              <a:gd name="connsiteX23" fmla="*/ 1701708 w 5867958"/>
              <a:gd name="connsiteY23" fmla="*/ 2862322 h 2862322"/>
              <a:gd name="connsiteX24" fmla="*/ 1056232 w 5867958"/>
              <a:gd name="connsiteY24" fmla="*/ 2862322 h 2862322"/>
              <a:gd name="connsiteX25" fmla="*/ 586796 w 5867958"/>
              <a:gd name="connsiteY25" fmla="*/ 2862322 h 2862322"/>
              <a:gd name="connsiteX26" fmla="*/ 0 w 5867958"/>
              <a:gd name="connsiteY26" fmla="*/ 2862322 h 2862322"/>
              <a:gd name="connsiteX27" fmla="*/ 0 w 5867958"/>
              <a:gd name="connsiteY27" fmla="*/ 2261234 h 2862322"/>
              <a:gd name="connsiteX28" fmla="*/ 0 w 5867958"/>
              <a:gd name="connsiteY28" fmla="*/ 1688770 h 2862322"/>
              <a:gd name="connsiteX29" fmla="*/ 0 w 5867958"/>
              <a:gd name="connsiteY29" fmla="*/ 1059059 h 2862322"/>
              <a:gd name="connsiteX30" fmla="*/ 0 w 5867958"/>
              <a:gd name="connsiteY30" fmla="*/ 0 h 286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67958" h="2862322" extrusionOk="0">
                <a:moveTo>
                  <a:pt x="0" y="0"/>
                </a:moveTo>
                <a:cubicBezTo>
                  <a:pt x="178393" y="-9186"/>
                  <a:pt x="386501" y="13027"/>
                  <a:pt x="586796" y="0"/>
                </a:cubicBezTo>
                <a:cubicBezTo>
                  <a:pt x="787091" y="-13027"/>
                  <a:pt x="864671" y="21887"/>
                  <a:pt x="1056232" y="0"/>
                </a:cubicBezTo>
                <a:cubicBezTo>
                  <a:pt x="1247793" y="-21887"/>
                  <a:pt x="1573044" y="65074"/>
                  <a:pt x="1760387" y="0"/>
                </a:cubicBezTo>
                <a:cubicBezTo>
                  <a:pt x="1947731" y="-65074"/>
                  <a:pt x="2106354" y="26814"/>
                  <a:pt x="2229824" y="0"/>
                </a:cubicBezTo>
                <a:cubicBezTo>
                  <a:pt x="2353294" y="-26814"/>
                  <a:pt x="2463123" y="18726"/>
                  <a:pt x="2640581" y="0"/>
                </a:cubicBezTo>
                <a:cubicBezTo>
                  <a:pt x="2818039" y="-18726"/>
                  <a:pt x="3020476" y="19457"/>
                  <a:pt x="3344736" y="0"/>
                </a:cubicBezTo>
                <a:cubicBezTo>
                  <a:pt x="3668997" y="-19457"/>
                  <a:pt x="3689598" y="59220"/>
                  <a:pt x="3931532" y="0"/>
                </a:cubicBezTo>
                <a:cubicBezTo>
                  <a:pt x="4173466" y="-59220"/>
                  <a:pt x="4195184" y="21676"/>
                  <a:pt x="4342289" y="0"/>
                </a:cubicBezTo>
                <a:cubicBezTo>
                  <a:pt x="4489394" y="-21676"/>
                  <a:pt x="4797041" y="65465"/>
                  <a:pt x="4929085" y="0"/>
                </a:cubicBezTo>
                <a:cubicBezTo>
                  <a:pt x="5061129" y="-65465"/>
                  <a:pt x="5509759" y="56790"/>
                  <a:pt x="5867958" y="0"/>
                </a:cubicBezTo>
                <a:cubicBezTo>
                  <a:pt x="5911115" y="149712"/>
                  <a:pt x="5847344" y="322712"/>
                  <a:pt x="5867958" y="572464"/>
                </a:cubicBezTo>
                <a:cubicBezTo>
                  <a:pt x="5888572" y="822216"/>
                  <a:pt x="5809448" y="863750"/>
                  <a:pt x="5867958" y="1116306"/>
                </a:cubicBezTo>
                <a:cubicBezTo>
                  <a:pt x="5926468" y="1368862"/>
                  <a:pt x="5831236" y="1438872"/>
                  <a:pt x="5867958" y="1631524"/>
                </a:cubicBezTo>
                <a:cubicBezTo>
                  <a:pt x="5904680" y="1824176"/>
                  <a:pt x="5867128" y="2016771"/>
                  <a:pt x="5867958" y="2146742"/>
                </a:cubicBezTo>
                <a:cubicBezTo>
                  <a:pt x="5868788" y="2276713"/>
                  <a:pt x="5800496" y="2599388"/>
                  <a:pt x="5867958" y="2862322"/>
                </a:cubicBezTo>
                <a:cubicBezTo>
                  <a:pt x="5694004" y="2919999"/>
                  <a:pt x="5501294" y="2855628"/>
                  <a:pt x="5339842" y="2862322"/>
                </a:cubicBezTo>
                <a:cubicBezTo>
                  <a:pt x="5178390" y="2869016"/>
                  <a:pt x="4919619" y="2812532"/>
                  <a:pt x="4811726" y="2862322"/>
                </a:cubicBezTo>
                <a:cubicBezTo>
                  <a:pt x="4703833" y="2912112"/>
                  <a:pt x="4492262" y="2857983"/>
                  <a:pt x="4342289" y="2862322"/>
                </a:cubicBezTo>
                <a:cubicBezTo>
                  <a:pt x="4192316" y="2866661"/>
                  <a:pt x="3874321" y="2825424"/>
                  <a:pt x="3696814" y="2862322"/>
                </a:cubicBezTo>
                <a:cubicBezTo>
                  <a:pt x="3519307" y="2899220"/>
                  <a:pt x="3468677" y="2846982"/>
                  <a:pt x="3286056" y="2862322"/>
                </a:cubicBezTo>
                <a:cubicBezTo>
                  <a:pt x="3103435" y="2877662"/>
                  <a:pt x="2956620" y="2838388"/>
                  <a:pt x="2640581" y="2862322"/>
                </a:cubicBezTo>
                <a:cubicBezTo>
                  <a:pt x="2324543" y="2886256"/>
                  <a:pt x="2403701" y="2823136"/>
                  <a:pt x="2229824" y="2862322"/>
                </a:cubicBezTo>
                <a:cubicBezTo>
                  <a:pt x="2055947" y="2901508"/>
                  <a:pt x="1853087" y="2852223"/>
                  <a:pt x="1701708" y="2862322"/>
                </a:cubicBezTo>
                <a:cubicBezTo>
                  <a:pt x="1550329" y="2872421"/>
                  <a:pt x="1229599" y="2790965"/>
                  <a:pt x="1056232" y="2862322"/>
                </a:cubicBezTo>
                <a:cubicBezTo>
                  <a:pt x="882865" y="2933679"/>
                  <a:pt x="726287" y="2818650"/>
                  <a:pt x="586796" y="2862322"/>
                </a:cubicBezTo>
                <a:cubicBezTo>
                  <a:pt x="447305" y="2905994"/>
                  <a:pt x="194537" y="2842515"/>
                  <a:pt x="0" y="2862322"/>
                </a:cubicBezTo>
                <a:cubicBezTo>
                  <a:pt x="-18318" y="2576288"/>
                  <a:pt x="27873" y="2450374"/>
                  <a:pt x="0" y="2261234"/>
                </a:cubicBezTo>
                <a:cubicBezTo>
                  <a:pt x="-27873" y="2072094"/>
                  <a:pt x="38882" y="1933790"/>
                  <a:pt x="0" y="1688770"/>
                </a:cubicBezTo>
                <a:cubicBezTo>
                  <a:pt x="-38882" y="1443750"/>
                  <a:pt x="54280" y="1330540"/>
                  <a:pt x="0" y="1059059"/>
                </a:cubicBezTo>
                <a:cubicBezTo>
                  <a:pt x="-54280" y="787578"/>
                  <a:pt x="113758" y="482599"/>
                  <a:pt x="0" y="0"/>
                </a:cubicBezTo>
                <a:close/>
              </a:path>
            </a:pathLst>
          </a:custGeom>
          <a:noFill/>
          <a:ln w="19050">
            <a:solidFill>
              <a:srgbClr val="FFC000"/>
            </a:solidFill>
            <a:extLst>
              <a:ext uri="{C807C97D-BFC1-408E-A445-0C87EB9F89A2}">
                <ask:lineSketchStyleProps xmlns:ask="http://schemas.microsoft.com/office/drawing/2018/sketchyshapes" sd="2420881638">
                  <a:prstGeom prst="rect">
                    <a:avLst/>
                  </a:prstGeom>
                  <ask:type>
                    <ask:lineSketchScribble/>
                  </ask:type>
                </ask:lineSketchStyleProps>
              </a:ext>
            </a:extLst>
          </a:ln>
        </p:spPr>
        <p:txBody>
          <a:bodyPr wrap="square"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rPr>
              <a:t>3</a:t>
            </a:r>
            <a:r>
              <a:rPr lang="en-US" sz="1200" dirty="0">
                <a:latin typeface="Georgia" panose="02040502050405020303" pitchFamily="18" charset="0"/>
              </a:rPr>
              <a:t>.</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6" name="TextBox 5">
            <a:extLst>
              <a:ext uri="{FF2B5EF4-FFF2-40B4-BE49-F238E27FC236}">
                <a16:creationId xmlns:a16="http://schemas.microsoft.com/office/drawing/2014/main" id="{61EA24AD-9F3D-4E63-BE36-F669D3383012}"/>
              </a:ext>
            </a:extLst>
          </p:cNvPr>
          <p:cNvSpPr txBox="1"/>
          <p:nvPr userDrawn="1"/>
        </p:nvSpPr>
        <p:spPr>
          <a:xfrm>
            <a:off x="4089328" y="47691"/>
            <a:ext cx="2805994"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Question 3</a:t>
            </a:r>
          </a:p>
        </p:txBody>
      </p:sp>
    </p:spTree>
    <p:extLst>
      <p:ext uri="{BB962C8B-B14F-4D97-AF65-F5344CB8AC3E}">
        <p14:creationId xmlns:p14="http://schemas.microsoft.com/office/powerpoint/2010/main" val="2294836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rganize I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D54E6E-2834-4965-A2BA-592F61B39D67}"/>
              </a:ext>
            </a:extLst>
          </p:cNvPr>
          <p:cNvSpPr/>
          <p:nvPr userDrawn="1"/>
        </p:nvSpPr>
        <p:spPr>
          <a:xfrm>
            <a:off x="151249" y="24537"/>
            <a:ext cx="2178424" cy="738664"/>
          </a:xfrm>
          <a:prstGeom prst="rect">
            <a:avLst/>
          </a:prstGeom>
        </p:spPr>
        <p:txBody>
          <a:bodyPr wrap="square">
            <a:spAutoFit/>
          </a:bodyPr>
          <a:lstStyle/>
          <a:p>
            <a:pPr marL="0" indent="0" defTabSz="1005840">
              <a:buFont typeface="+mj-lt"/>
              <a:buNone/>
            </a:pPr>
            <a:r>
              <a:rPr lang="en-US" sz="1400" dirty="0">
                <a:solidFill>
                  <a:prstClr val="black"/>
                </a:solidFill>
                <a:latin typeface="Verdana" panose="020B0604030504040204" pitchFamily="34" charset="0"/>
                <a:ea typeface="Verdana" panose="020B0604030504040204" pitchFamily="34" charset="0"/>
              </a:rPr>
              <a:t>Match the scenario</a:t>
            </a:r>
            <a:br>
              <a:rPr lang="en-US" sz="1400" dirty="0">
                <a:solidFill>
                  <a:prstClr val="black"/>
                </a:solidFill>
                <a:latin typeface="Verdana" panose="020B0604030504040204" pitchFamily="34" charset="0"/>
                <a:ea typeface="Verdana" panose="020B0604030504040204" pitchFamily="34" charset="0"/>
              </a:rPr>
            </a:br>
            <a:r>
              <a:rPr lang="en-US" sz="1400" dirty="0">
                <a:solidFill>
                  <a:prstClr val="black"/>
                </a:solidFill>
                <a:latin typeface="Verdana" panose="020B0604030504040204" pitchFamily="34" charset="0"/>
                <a:ea typeface="Verdana" panose="020B0604030504040204" pitchFamily="34" charset="0"/>
              </a:rPr>
              <a:t>to the type of </a:t>
            </a:r>
            <a:br>
              <a:rPr lang="en-US" sz="1400" dirty="0">
                <a:solidFill>
                  <a:prstClr val="black"/>
                </a:solidFill>
                <a:latin typeface="Verdana" panose="020B0604030504040204" pitchFamily="34" charset="0"/>
                <a:ea typeface="Verdana" panose="020B0604030504040204" pitchFamily="34" charset="0"/>
              </a:rPr>
            </a:br>
            <a:r>
              <a:rPr lang="en-US" sz="1400" dirty="0">
                <a:solidFill>
                  <a:prstClr val="black"/>
                </a:solidFill>
                <a:latin typeface="Verdana" panose="020B0604030504040204" pitchFamily="34" charset="0"/>
                <a:ea typeface="Verdana" panose="020B0604030504040204" pitchFamily="34" charset="0"/>
              </a:rPr>
              <a:t>energy transfer.</a:t>
            </a:r>
          </a:p>
        </p:txBody>
      </p:sp>
      <p:sp>
        <p:nvSpPr>
          <p:cNvPr id="3" name="TextBox 2">
            <a:extLst>
              <a:ext uri="{FF2B5EF4-FFF2-40B4-BE49-F238E27FC236}">
                <a16:creationId xmlns:a16="http://schemas.microsoft.com/office/drawing/2014/main" id="{E3832853-859B-4D73-B832-9035DEB0D551}"/>
              </a:ext>
            </a:extLst>
          </p:cNvPr>
          <p:cNvSpPr txBox="1"/>
          <p:nvPr userDrawn="1"/>
        </p:nvSpPr>
        <p:spPr>
          <a:xfrm>
            <a:off x="2859599" y="1043803"/>
            <a:ext cx="1674375" cy="400110"/>
          </a:xfrm>
          <a:prstGeom prst="rect">
            <a:avLst/>
          </a:prstGeom>
          <a:noFill/>
          <a:ln w="76200">
            <a:solidFill>
              <a:srgbClr val="FFC000"/>
            </a:solidFill>
          </a:ln>
        </p:spPr>
        <p:txBody>
          <a:bodyPr wrap="square" rtlCol="0">
            <a:spAutoFit/>
          </a:bodyPr>
          <a:lstStyle/>
          <a:p>
            <a:pPr algn="ctr" defTabSz="1005840"/>
            <a:r>
              <a:rPr lang="en-US" sz="2000" dirty="0">
                <a:solidFill>
                  <a:prstClr val="black"/>
                </a:solidFill>
                <a:latin typeface="Verdana" panose="020B0604030504040204" pitchFamily="34" charset="0"/>
                <a:ea typeface="Verdana" panose="020B0604030504040204" pitchFamily="34" charset="0"/>
              </a:rPr>
              <a:t>Radiation</a:t>
            </a:r>
          </a:p>
        </p:txBody>
      </p:sp>
      <p:sp>
        <p:nvSpPr>
          <p:cNvPr id="4" name="TextBox 3">
            <a:extLst>
              <a:ext uri="{FF2B5EF4-FFF2-40B4-BE49-F238E27FC236}">
                <a16:creationId xmlns:a16="http://schemas.microsoft.com/office/drawing/2014/main" id="{26FF7A00-B612-44E8-A9DA-A0621FFB510A}"/>
              </a:ext>
            </a:extLst>
          </p:cNvPr>
          <p:cNvSpPr txBox="1"/>
          <p:nvPr userDrawn="1"/>
        </p:nvSpPr>
        <p:spPr>
          <a:xfrm>
            <a:off x="4939165" y="1043803"/>
            <a:ext cx="1674375" cy="400110"/>
          </a:xfrm>
          <a:prstGeom prst="rect">
            <a:avLst/>
          </a:prstGeom>
          <a:noFill/>
          <a:ln w="76200">
            <a:solidFill>
              <a:srgbClr val="FFC000"/>
            </a:solidFill>
          </a:ln>
        </p:spPr>
        <p:txBody>
          <a:bodyPr wrap="square" rtlCol="0">
            <a:spAutoFit/>
          </a:bodyPr>
          <a:lstStyle/>
          <a:p>
            <a:pPr algn="ctr" defTabSz="1005840"/>
            <a:r>
              <a:rPr lang="en-US" sz="2000" dirty="0">
                <a:solidFill>
                  <a:prstClr val="black"/>
                </a:solidFill>
                <a:latin typeface="Verdana" panose="020B0604030504040204" pitchFamily="34" charset="0"/>
                <a:ea typeface="Verdana" panose="020B0604030504040204" pitchFamily="34" charset="0"/>
              </a:rPr>
              <a:t>Conduction</a:t>
            </a:r>
          </a:p>
        </p:txBody>
      </p:sp>
      <p:sp>
        <p:nvSpPr>
          <p:cNvPr id="5" name="TextBox 4">
            <a:extLst>
              <a:ext uri="{FF2B5EF4-FFF2-40B4-BE49-F238E27FC236}">
                <a16:creationId xmlns:a16="http://schemas.microsoft.com/office/drawing/2014/main" id="{396E1B73-ADBC-4F77-A396-909F8B26E112}"/>
              </a:ext>
            </a:extLst>
          </p:cNvPr>
          <p:cNvSpPr txBox="1"/>
          <p:nvPr userDrawn="1"/>
        </p:nvSpPr>
        <p:spPr>
          <a:xfrm>
            <a:off x="7090110" y="1043803"/>
            <a:ext cx="1674375" cy="400110"/>
          </a:xfrm>
          <a:prstGeom prst="rect">
            <a:avLst/>
          </a:prstGeom>
          <a:noFill/>
          <a:ln w="76200">
            <a:solidFill>
              <a:srgbClr val="FFC000"/>
            </a:solidFill>
          </a:ln>
        </p:spPr>
        <p:txBody>
          <a:bodyPr wrap="square" rtlCol="0">
            <a:spAutoFit/>
          </a:bodyPr>
          <a:lstStyle/>
          <a:p>
            <a:pPr algn="ctr" defTabSz="1005840"/>
            <a:r>
              <a:rPr lang="en-US" sz="2000" dirty="0">
                <a:solidFill>
                  <a:prstClr val="black"/>
                </a:solidFill>
                <a:latin typeface="Verdana" panose="020B0604030504040204" pitchFamily="34" charset="0"/>
                <a:ea typeface="Verdana" panose="020B0604030504040204" pitchFamily="34" charset="0"/>
              </a:rPr>
              <a:t>Convection</a:t>
            </a:r>
          </a:p>
        </p:txBody>
      </p:sp>
      <p:pic>
        <p:nvPicPr>
          <p:cNvPr id="7" name="Picture 6" descr="A picture containing drawing&#10;&#10;Description automatically generated">
            <a:extLst>
              <a:ext uri="{FF2B5EF4-FFF2-40B4-BE49-F238E27FC236}">
                <a16:creationId xmlns:a16="http://schemas.microsoft.com/office/drawing/2014/main" id="{38DF29AD-573C-4E9E-8699-469623D7F2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9760" y="214561"/>
            <a:ext cx="641565" cy="640080"/>
          </a:xfrm>
          <a:prstGeom prst="rect">
            <a:avLst/>
          </a:prstGeom>
        </p:spPr>
      </p:pic>
      <p:sp>
        <p:nvSpPr>
          <p:cNvPr id="8" name="Rectangle 7">
            <a:extLst>
              <a:ext uri="{FF2B5EF4-FFF2-40B4-BE49-F238E27FC236}">
                <a16:creationId xmlns:a16="http://schemas.microsoft.com/office/drawing/2014/main" id="{3BFCF5EB-39DF-41DA-9A63-E2805C24B7FC}"/>
              </a:ext>
            </a:extLst>
          </p:cNvPr>
          <p:cNvSpPr/>
          <p:nvPr userDrawn="1"/>
        </p:nvSpPr>
        <p:spPr>
          <a:xfrm>
            <a:off x="2841822" y="1675682"/>
            <a:ext cx="1709928" cy="420624"/>
          </a:xfrm>
          <a:prstGeom prst="rect">
            <a:avLst/>
          </a:prstGeom>
          <a:solidFill>
            <a:schemeClr val="bg1">
              <a:lumMod val="8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03FC39C-5704-444B-9B2B-9218E807753A}"/>
              </a:ext>
            </a:extLst>
          </p:cNvPr>
          <p:cNvSpPr/>
          <p:nvPr userDrawn="1"/>
        </p:nvSpPr>
        <p:spPr>
          <a:xfrm>
            <a:off x="2841822" y="2243821"/>
            <a:ext cx="1709928" cy="420624"/>
          </a:xfrm>
          <a:prstGeom prst="rect">
            <a:avLst/>
          </a:prstGeom>
          <a:solidFill>
            <a:schemeClr val="bg1">
              <a:lumMod val="8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9933FE9-C938-4C55-BE1F-75182A9C140E}"/>
              </a:ext>
            </a:extLst>
          </p:cNvPr>
          <p:cNvSpPr/>
          <p:nvPr userDrawn="1"/>
        </p:nvSpPr>
        <p:spPr>
          <a:xfrm>
            <a:off x="4921388" y="1675682"/>
            <a:ext cx="1709928" cy="420624"/>
          </a:xfrm>
          <a:prstGeom prst="rect">
            <a:avLst/>
          </a:prstGeom>
          <a:solidFill>
            <a:schemeClr val="bg1">
              <a:lumMod val="8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0F0B73-D704-430A-8830-E19290D2DDB6}"/>
              </a:ext>
            </a:extLst>
          </p:cNvPr>
          <p:cNvSpPr/>
          <p:nvPr userDrawn="1"/>
        </p:nvSpPr>
        <p:spPr>
          <a:xfrm>
            <a:off x="4921388" y="2243821"/>
            <a:ext cx="1709928" cy="420624"/>
          </a:xfrm>
          <a:prstGeom prst="rect">
            <a:avLst/>
          </a:prstGeom>
          <a:solidFill>
            <a:schemeClr val="bg1">
              <a:lumMod val="8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D83914A-A548-4E3A-A00C-EC43B1058512}"/>
              </a:ext>
            </a:extLst>
          </p:cNvPr>
          <p:cNvSpPr/>
          <p:nvPr userDrawn="1"/>
        </p:nvSpPr>
        <p:spPr>
          <a:xfrm>
            <a:off x="7072333" y="1675682"/>
            <a:ext cx="1709928" cy="420624"/>
          </a:xfrm>
          <a:prstGeom prst="rect">
            <a:avLst/>
          </a:prstGeom>
          <a:solidFill>
            <a:schemeClr val="bg1">
              <a:lumMod val="8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A7422A5-27D9-4744-9367-CA599BA94A1C}"/>
              </a:ext>
            </a:extLst>
          </p:cNvPr>
          <p:cNvSpPr/>
          <p:nvPr userDrawn="1"/>
        </p:nvSpPr>
        <p:spPr>
          <a:xfrm>
            <a:off x="7072333" y="2243821"/>
            <a:ext cx="1709928" cy="420624"/>
          </a:xfrm>
          <a:prstGeom prst="rect">
            <a:avLst/>
          </a:prstGeom>
          <a:solidFill>
            <a:schemeClr val="bg1">
              <a:lumMod val="8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015BB66-DFDD-4AB8-9A38-BF11808B4A77}"/>
              </a:ext>
            </a:extLst>
          </p:cNvPr>
          <p:cNvSpPr/>
          <p:nvPr userDrawn="1"/>
        </p:nvSpPr>
        <p:spPr>
          <a:xfrm>
            <a:off x="7072333" y="2811959"/>
            <a:ext cx="1709928" cy="420624"/>
          </a:xfrm>
          <a:prstGeom prst="rect">
            <a:avLst/>
          </a:prstGeom>
          <a:solidFill>
            <a:schemeClr val="bg1">
              <a:lumMod val="8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5B0B787-E7EA-4343-A867-5BF553BA4691}"/>
              </a:ext>
            </a:extLst>
          </p:cNvPr>
          <p:cNvSpPr/>
          <p:nvPr userDrawn="1"/>
        </p:nvSpPr>
        <p:spPr>
          <a:xfrm>
            <a:off x="4921388" y="2811959"/>
            <a:ext cx="1692152" cy="420624"/>
          </a:xfrm>
          <a:prstGeom prst="rect">
            <a:avLst/>
          </a:prstGeom>
          <a:solidFill>
            <a:schemeClr val="bg1">
              <a:lumMod val="8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DA90B1-4804-4837-804F-7827984B9F56}"/>
              </a:ext>
            </a:extLst>
          </p:cNvPr>
          <p:cNvSpPr txBox="1"/>
          <p:nvPr userDrawn="1"/>
        </p:nvSpPr>
        <p:spPr>
          <a:xfrm>
            <a:off x="4917500" y="1669711"/>
            <a:ext cx="1705130" cy="430887"/>
          </a:xfrm>
          <a:prstGeom prst="rect">
            <a:avLst/>
          </a:prstGeom>
          <a:solidFill>
            <a:schemeClr val="accent4">
              <a:lumMod val="40000"/>
              <a:lumOff val="60000"/>
            </a:schemeClr>
          </a:solidFill>
          <a:ln w="38100">
            <a:solidFill>
              <a:srgbClr val="FFC000"/>
            </a:solidFill>
          </a:ln>
        </p:spPr>
        <p:txBody>
          <a:bodyPr wrap="square" rtlCol="0" anchor="ctr">
            <a:spAutoFit/>
          </a:bodyPr>
          <a:lstStyle/>
          <a:p>
            <a:pPr algn="ctr" defTabSz="1005840"/>
            <a:r>
              <a:rPr lang="en-US" sz="1100" dirty="0">
                <a:solidFill>
                  <a:prstClr val="black"/>
                </a:solidFill>
                <a:latin typeface="Verdana" panose="020B0604030504040204" pitchFamily="34" charset="0"/>
                <a:ea typeface="Verdana" panose="020B0604030504040204" pitchFamily="34" charset="0"/>
              </a:rPr>
              <a:t>Sliding down a hot metal slide in August</a:t>
            </a:r>
            <a:endParaRPr lang="en-US" sz="1100" baseline="-25000" dirty="0">
              <a:solidFill>
                <a:prstClr val="black"/>
              </a:solidFill>
              <a:latin typeface="Verdana" panose="020B0604030504040204" pitchFamily="34" charset="0"/>
              <a:ea typeface="Verdana" panose="020B0604030504040204" pitchFamily="34" charset="0"/>
            </a:endParaRPr>
          </a:p>
        </p:txBody>
      </p:sp>
      <p:sp>
        <p:nvSpPr>
          <p:cNvPr id="11" name="TextBox 10">
            <a:extLst>
              <a:ext uri="{FF2B5EF4-FFF2-40B4-BE49-F238E27FC236}">
                <a16:creationId xmlns:a16="http://schemas.microsoft.com/office/drawing/2014/main" id="{2E3E49CE-144D-456D-9592-36CCA09E5384}"/>
              </a:ext>
            </a:extLst>
          </p:cNvPr>
          <p:cNvSpPr txBox="1"/>
          <p:nvPr userDrawn="1"/>
        </p:nvSpPr>
        <p:spPr>
          <a:xfrm>
            <a:off x="7079986" y="1683330"/>
            <a:ext cx="1705130" cy="420624"/>
          </a:xfrm>
          <a:prstGeom prst="rect">
            <a:avLst/>
          </a:prstGeom>
          <a:solidFill>
            <a:schemeClr val="accent4">
              <a:lumMod val="40000"/>
              <a:lumOff val="60000"/>
            </a:schemeClr>
          </a:solidFill>
          <a:ln w="38100">
            <a:solidFill>
              <a:srgbClr val="FFC000"/>
            </a:solidFill>
          </a:ln>
        </p:spPr>
        <p:txBody>
          <a:bodyPr wrap="square" rtlCol="0" anchor="ctr">
            <a:spAutoFit/>
          </a:bodyPr>
          <a:lstStyle/>
          <a:p>
            <a:pPr algn="ctr" defTabSz="1005840"/>
            <a:r>
              <a:rPr lang="en-US" sz="900" dirty="0">
                <a:solidFill>
                  <a:prstClr val="black"/>
                </a:solidFill>
                <a:latin typeface="Verdana" panose="020B0604030504040204" pitchFamily="34" charset="0"/>
                <a:ea typeface="Verdana" panose="020B0604030504040204" pitchFamily="34" charset="0"/>
              </a:rPr>
              <a:t>Currents deep within the Earth that cause tectonic plates to move</a:t>
            </a:r>
            <a:endParaRPr lang="en-US" sz="900" baseline="-25000" dirty="0">
              <a:solidFill>
                <a:prstClr val="black"/>
              </a:solidFill>
              <a:latin typeface="Verdana" panose="020B0604030504040204" pitchFamily="34" charset="0"/>
              <a:ea typeface="Verdana" panose="020B0604030504040204" pitchFamily="34" charset="0"/>
            </a:endParaRPr>
          </a:p>
        </p:txBody>
      </p:sp>
      <p:sp>
        <p:nvSpPr>
          <p:cNvPr id="13" name="TextBox 12">
            <a:extLst>
              <a:ext uri="{FF2B5EF4-FFF2-40B4-BE49-F238E27FC236}">
                <a16:creationId xmlns:a16="http://schemas.microsoft.com/office/drawing/2014/main" id="{852C14BA-87FA-415A-B2D6-984569B97734}"/>
              </a:ext>
            </a:extLst>
          </p:cNvPr>
          <p:cNvSpPr txBox="1"/>
          <p:nvPr userDrawn="1"/>
        </p:nvSpPr>
        <p:spPr>
          <a:xfrm>
            <a:off x="2779057" y="4383656"/>
            <a:ext cx="606596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Once complete, take a screenshot of this slide and insert the picture in the Organize It section of your Google Form.</a:t>
            </a:r>
            <a:endParaRPr kumimoji="0" 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593241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llustrate I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1459BD-2A96-492C-ACB2-088906E7E81A}"/>
              </a:ext>
            </a:extLst>
          </p:cNvPr>
          <p:cNvSpPr/>
          <p:nvPr userDrawn="1"/>
        </p:nvSpPr>
        <p:spPr>
          <a:xfrm>
            <a:off x="2750664" y="1021129"/>
            <a:ext cx="6150740" cy="2754600"/>
          </a:xfrm>
          <a:custGeom>
            <a:avLst/>
            <a:gdLst>
              <a:gd name="connsiteX0" fmla="*/ 0 w 6150740"/>
              <a:gd name="connsiteY0" fmla="*/ 0 h 2754600"/>
              <a:gd name="connsiteX1" fmla="*/ 497651 w 6150740"/>
              <a:gd name="connsiteY1" fmla="*/ 0 h 2754600"/>
              <a:gd name="connsiteX2" fmla="*/ 1118316 w 6150740"/>
              <a:gd name="connsiteY2" fmla="*/ 0 h 2754600"/>
              <a:gd name="connsiteX3" fmla="*/ 1615967 w 6150740"/>
              <a:gd name="connsiteY3" fmla="*/ 0 h 2754600"/>
              <a:gd name="connsiteX4" fmla="*/ 2113618 w 6150740"/>
              <a:gd name="connsiteY4" fmla="*/ 0 h 2754600"/>
              <a:gd name="connsiteX5" fmla="*/ 2795791 w 6150740"/>
              <a:gd name="connsiteY5" fmla="*/ 0 h 2754600"/>
              <a:gd name="connsiteX6" fmla="*/ 3231934 w 6150740"/>
              <a:gd name="connsiteY6" fmla="*/ 0 h 2754600"/>
              <a:gd name="connsiteX7" fmla="*/ 3852600 w 6150740"/>
              <a:gd name="connsiteY7" fmla="*/ 0 h 2754600"/>
              <a:gd name="connsiteX8" fmla="*/ 4288743 w 6150740"/>
              <a:gd name="connsiteY8" fmla="*/ 0 h 2754600"/>
              <a:gd name="connsiteX9" fmla="*/ 4909409 w 6150740"/>
              <a:gd name="connsiteY9" fmla="*/ 0 h 2754600"/>
              <a:gd name="connsiteX10" fmla="*/ 5591582 w 6150740"/>
              <a:gd name="connsiteY10" fmla="*/ 0 h 2754600"/>
              <a:gd name="connsiteX11" fmla="*/ 6150740 w 6150740"/>
              <a:gd name="connsiteY11" fmla="*/ 0 h 2754600"/>
              <a:gd name="connsiteX12" fmla="*/ 6150740 w 6150740"/>
              <a:gd name="connsiteY12" fmla="*/ 550920 h 2754600"/>
              <a:gd name="connsiteX13" fmla="*/ 6150740 w 6150740"/>
              <a:gd name="connsiteY13" fmla="*/ 1129386 h 2754600"/>
              <a:gd name="connsiteX14" fmla="*/ 6150740 w 6150740"/>
              <a:gd name="connsiteY14" fmla="*/ 1707852 h 2754600"/>
              <a:gd name="connsiteX15" fmla="*/ 6150740 w 6150740"/>
              <a:gd name="connsiteY15" fmla="*/ 2258772 h 2754600"/>
              <a:gd name="connsiteX16" fmla="*/ 6150740 w 6150740"/>
              <a:gd name="connsiteY16" fmla="*/ 2754600 h 2754600"/>
              <a:gd name="connsiteX17" fmla="*/ 5776104 w 6150740"/>
              <a:gd name="connsiteY17" fmla="*/ 2754600 h 2754600"/>
              <a:gd name="connsiteX18" fmla="*/ 5155438 w 6150740"/>
              <a:gd name="connsiteY18" fmla="*/ 2754600 h 2754600"/>
              <a:gd name="connsiteX19" fmla="*/ 4657788 w 6150740"/>
              <a:gd name="connsiteY19" fmla="*/ 2754600 h 2754600"/>
              <a:gd name="connsiteX20" fmla="*/ 4221644 w 6150740"/>
              <a:gd name="connsiteY20" fmla="*/ 2754600 h 2754600"/>
              <a:gd name="connsiteX21" fmla="*/ 3662486 w 6150740"/>
              <a:gd name="connsiteY21" fmla="*/ 2754600 h 2754600"/>
              <a:gd name="connsiteX22" fmla="*/ 3103328 w 6150740"/>
              <a:gd name="connsiteY22" fmla="*/ 2754600 h 2754600"/>
              <a:gd name="connsiteX23" fmla="*/ 2667185 w 6150740"/>
              <a:gd name="connsiteY23" fmla="*/ 2754600 h 2754600"/>
              <a:gd name="connsiteX24" fmla="*/ 2292549 w 6150740"/>
              <a:gd name="connsiteY24" fmla="*/ 2754600 h 2754600"/>
              <a:gd name="connsiteX25" fmla="*/ 1733390 w 6150740"/>
              <a:gd name="connsiteY25" fmla="*/ 2754600 h 2754600"/>
              <a:gd name="connsiteX26" fmla="*/ 1051217 w 6150740"/>
              <a:gd name="connsiteY26" fmla="*/ 2754600 h 2754600"/>
              <a:gd name="connsiteX27" fmla="*/ 492059 w 6150740"/>
              <a:gd name="connsiteY27" fmla="*/ 2754600 h 2754600"/>
              <a:gd name="connsiteX28" fmla="*/ 0 w 6150740"/>
              <a:gd name="connsiteY28" fmla="*/ 2754600 h 2754600"/>
              <a:gd name="connsiteX29" fmla="*/ 0 w 6150740"/>
              <a:gd name="connsiteY29" fmla="*/ 2231226 h 2754600"/>
              <a:gd name="connsiteX30" fmla="*/ 0 w 6150740"/>
              <a:gd name="connsiteY30" fmla="*/ 1652760 h 2754600"/>
              <a:gd name="connsiteX31" fmla="*/ 0 w 6150740"/>
              <a:gd name="connsiteY31" fmla="*/ 1074294 h 2754600"/>
              <a:gd name="connsiteX32" fmla="*/ 0 w 6150740"/>
              <a:gd name="connsiteY32" fmla="*/ 495828 h 2754600"/>
              <a:gd name="connsiteX33" fmla="*/ 0 w 6150740"/>
              <a:gd name="connsiteY33" fmla="*/ 0 h 275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150740" h="2754600" fill="none" extrusionOk="0">
                <a:moveTo>
                  <a:pt x="0" y="0"/>
                </a:moveTo>
                <a:cubicBezTo>
                  <a:pt x="142877" y="-637"/>
                  <a:pt x="276504" y="51385"/>
                  <a:pt x="497651" y="0"/>
                </a:cubicBezTo>
                <a:cubicBezTo>
                  <a:pt x="718798" y="-51385"/>
                  <a:pt x="928813" y="71700"/>
                  <a:pt x="1118316" y="0"/>
                </a:cubicBezTo>
                <a:cubicBezTo>
                  <a:pt x="1307819" y="-71700"/>
                  <a:pt x="1382989" y="14067"/>
                  <a:pt x="1615967" y="0"/>
                </a:cubicBezTo>
                <a:cubicBezTo>
                  <a:pt x="1848945" y="-14067"/>
                  <a:pt x="1930297" y="24275"/>
                  <a:pt x="2113618" y="0"/>
                </a:cubicBezTo>
                <a:cubicBezTo>
                  <a:pt x="2296939" y="-24275"/>
                  <a:pt x="2502052" y="38059"/>
                  <a:pt x="2795791" y="0"/>
                </a:cubicBezTo>
                <a:cubicBezTo>
                  <a:pt x="3089530" y="-38059"/>
                  <a:pt x="3131994" y="49699"/>
                  <a:pt x="3231934" y="0"/>
                </a:cubicBezTo>
                <a:cubicBezTo>
                  <a:pt x="3331874" y="-49699"/>
                  <a:pt x="3572404" y="27874"/>
                  <a:pt x="3852600" y="0"/>
                </a:cubicBezTo>
                <a:cubicBezTo>
                  <a:pt x="4132796" y="-27874"/>
                  <a:pt x="4187317" y="26296"/>
                  <a:pt x="4288743" y="0"/>
                </a:cubicBezTo>
                <a:cubicBezTo>
                  <a:pt x="4390169" y="-26296"/>
                  <a:pt x="4699223" y="21701"/>
                  <a:pt x="4909409" y="0"/>
                </a:cubicBezTo>
                <a:cubicBezTo>
                  <a:pt x="5119595" y="-21701"/>
                  <a:pt x="5301350" y="59050"/>
                  <a:pt x="5591582" y="0"/>
                </a:cubicBezTo>
                <a:cubicBezTo>
                  <a:pt x="5881814" y="-59050"/>
                  <a:pt x="6030669" y="43605"/>
                  <a:pt x="6150740" y="0"/>
                </a:cubicBezTo>
                <a:cubicBezTo>
                  <a:pt x="6151284" y="146036"/>
                  <a:pt x="6147220" y="320951"/>
                  <a:pt x="6150740" y="550920"/>
                </a:cubicBezTo>
                <a:cubicBezTo>
                  <a:pt x="6154260" y="780889"/>
                  <a:pt x="6143211" y="993201"/>
                  <a:pt x="6150740" y="1129386"/>
                </a:cubicBezTo>
                <a:cubicBezTo>
                  <a:pt x="6158269" y="1265571"/>
                  <a:pt x="6111219" y="1425047"/>
                  <a:pt x="6150740" y="1707852"/>
                </a:cubicBezTo>
                <a:cubicBezTo>
                  <a:pt x="6190261" y="1990657"/>
                  <a:pt x="6139723" y="1987007"/>
                  <a:pt x="6150740" y="2258772"/>
                </a:cubicBezTo>
                <a:cubicBezTo>
                  <a:pt x="6161757" y="2530537"/>
                  <a:pt x="6112363" y="2515226"/>
                  <a:pt x="6150740" y="2754600"/>
                </a:cubicBezTo>
                <a:cubicBezTo>
                  <a:pt x="5968911" y="2760721"/>
                  <a:pt x="5891976" y="2715458"/>
                  <a:pt x="5776104" y="2754600"/>
                </a:cubicBezTo>
                <a:cubicBezTo>
                  <a:pt x="5660232" y="2793742"/>
                  <a:pt x="5369763" y="2729987"/>
                  <a:pt x="5155438" y="2754600"/>
                </a:cubicBezTo>
                <a:cubicBezTo>
                  <a:pt x="4941113" y="2779213"/>
                  <a:pt x="4840868" y="2703776"/>
                  <a:pt x="4657788" y="2754600"/>
                </a:cubicBezTo>
                <a:cubicBezTo>
                  <a:pt x="4474708" y="2805424"/>
                  <a:pt x="4323922" y="2721707"/>
                  <a:pt x="4221644" y="2754600"/>
                </a:cubicBezTo>
                <a:cubicBezTo>
                  <a:pt x="4119366" y="2787493"/>
                  <a:pt x="3791259" y="2717736"/>
                  <a:pt x="3662486" y="2754600"/>
                </a:cubicBezTo>
                <a:cubicBezTo>
                  <a:pt x="3533713" y="2791464"/>
                  <a:pt x="3343478" y="2699041"/>
                  <a:pt x="3103328" y="2754600"/>
                </a:cubicBezTo>
                <a:cubicBezTo>
                  <a:pt x="2863178" y="2810159"/>
                  <a:pt x="2770647" y="2716048"/>
                  <a:pt x="2667185" y="2754600"/>
                </a:cubicBezTo>
                <a:cubicBezTo>
                  <a:pt x="2563723" y="2793152"/>
                  <a:pt x="2467239" y="2746211"/>
                  <a:pt x="2292549" y="2754600"/>
                </a:cubicBezTo>
                <a:cubicBezTo>
                  <a:pt x="2117859" y="2762989"/>
                  <a:pt x="2002459" y="2688760"/>
                  <a:pt x="1733390" y="2754600"/>
                </a:cubicBezTo>
                <a:cubicBezTo>
                  <a:pt x="1464321" y="2820440"/>
                  <a:pt x="1190201" y="2673750"/>
                  <a:pt x="1051217" y="2754600"/>
                </a:cubicBezTo>
                <a:cubicBezTo>
                  <a:pt x="912233" y="2835450"/>
                  <a:pt x="630098" y="2741007"/>
                  <a:pt x="492059" y="2754600"/>
                </a:cubicBezTo>
                <a:cubicBezTo>
                  <a:pt x="354020" y="2768193"/>
                  <a:pt x="236842" y="2701455"/>
                  <a:pt x="0" y="2754600"/>
                </a:cubicBezTo>
                <a:cubicBezTo>
                  <a:pt x="-4810" y="2623252"/>
                  <a:pt x="9312" y="2463158"/>
                  <a:pt x="0" y="2231226"/>
                </a:cubicBezTo>
                <a:cubicBezTo>
                  <a:pt x="-9312" y="1999294"/>
                  <a:pt x="24238" y="1830566"/>
                  <a:pt x="0" y="1652760"/>
                </a:cubicBezTo>
                <a:cubicBezTo>
                  <a:pt x="-24238" y="1474954"/>
                  <a:pt x="36767" y="1241650"/>
                  <a:pt x="0" y="1074294"/>
                </a:cubicBezTo>
                <a:cubicBezTo>
                  <a:pt x="-36767" y="906938"/>
                  <a:pt x="54561" y="619879"/>
                  <a:pt x="0" y="495828"/>
                </a:cubicBezTo>
                <a:cubicBezTo>
                  <a:pt x="-54561" y="371777"/>
                  <a:pt x="6259" y="229547"/>
                  <a:pt x="0" y="0"/>
                </a:cubicBezTo>
                <a:close/>
              </a:path>
              <a:path w="6150740" h="2754600" stroke="0" extrusionOk="0">
                <a:moveTo>
                  <a:pt x="0" y="0"/>
                </a:moveTo>
                <a:cubicBezTo>
                  <a:pt x="153116" y="-16706"/>
                  <a:pt x="316121" y="34069"/>
                  <a:pt x="559158" y="0"/>
                </a:cubicBezTo>
                <a:cubicBezTo>
                  <a:pt x="802195" y="-34069"/>
                  <a:pt x="924805" y="6528"/>
                  <a:pt x="1056809" y="0"/>
                </a:cubicBezTo>
                <a:cubicBezTo>
                  <a:pt x="1188813" y="-6528"/>
                  <a:pt x="1304695" y="809"/>
                  <a:pt x="1431445" y="0"/>
                </a:cubicBezTo>
                <a:cubicBezTo>
                  <a:pt x="1558195" y="-809"/>
                  <a:pt x="1813938" y="61479"/>
                  <a:pt x="1990603" y="0"/>
                </a:cubicBezTo>
                <a:cubicBezTo>
                  <a:pt x="2167268" y="-61479"/>
                  <a:pt x="2201240" y="27756"/>
                  <a:pt x="2365239" y="0"/>
                </a:cubicBezTo>
                <a:cubicBezTo>
                  <a:pt x="2529238" y="-27756"/>
                  <a:pt x="2746601" y="48345"/>
                  <a:pt x="3047412" y="0"/>
                </a:cubicBezTo>
                <a:cubicBezTo>
                  <a:pt x="3348223" y="-48345"/>
                  <a:pt x="3330216" y="19553"/>
                  <a:pt x="3422048" y="0"/>
                </a:cubicBezTo>
                <a:cubicBezTo>
                  <a:pt x="3513880" y="-19553"/>
                  <a:pt x="3672785" y="32756"/>
                  <a:pt x="3796684" y="0"/>
                </a:cubicBezTo>
                <a:cubicBezTo>
                  <a:pt x="3920583" y="-32756"/>
                  <a:pt x="4198217" y="53155"/>
                  <a:pt x="4478857" y="0"/>
                </a:cubicBezTo>
                <a:cubicBezTo>
                  <a:pt x="4759497" y="-53155"/>
                  <a:pt x="4890876" y="63442"/>
                  <a:pt x="5038015" y="0"/>
                </a:cubicBezTo>
                <a:cubicBezTo>
                  <a:pt x="5185154" y="-63442"/>
                  <a:pt x="5912526" y="50039"/>
                  <a:pt x="6150740" y="0"/>
                </a:cubicBezTo>
                <a:cubicBezTo>
                  <a:pt x="6160832" y="163190"/>
                  <a:pt x="6142541" y="365314"/>
                  <a:pt x="6150740" y="606012"/>
                </a:cubicBezTo>
                <a:cubicBezTo>
                  <a:pt x="6158939" y="846710"/>
                  <a:pt x="6125247" y="935326"/>
                  <a:pt x="6150740" y="1101840"/>
                </a:cubicBezTo>
                <a:cubicBezTo>
                  <a:pt x="6176233" y="1268354"/>
                  <a:pt x="6134747" y="1477483"/>
                  <a:pt x="6150740" y="1680306"/>
                </a:cubicBezTo>
                <a:cubicBezTo>
                  <a:pt x="6166733" y="1883129"/>
                  <a:pt x="6119518" y="2009836"/>
                  <a:pt x="6150740" y="2176134"/>
                </a:cubicBezTo>
                <a:cubicBezTo>
                  <a:pt x="6181962" y="2342432"/>
                  <a:pt x="6134844" y="2471560"/>
                  <a:pt x="6150740" y="2754600"/>
                </a:cubicBezTo>
                <a:cubicBezTo>
                  <a:pt x="5956739" y="2799843"/>
                  <a:pt x="5786307" y="2746002"/>
                  <a:pt x="5468567" y="2754600"/>
                </a:cubicBezTo>
                <a:cubicBezTo>
                  <a:pt x="5150827" y="2763198"/>
                  <a:pt x="5147623" y="2702467"/>
                  <a:pt x="5032424" y="2754600"/>
                </a:cubicBezTo>
                <a:cubicBezTo>
                  <a:pt x="4917225" y="2806733"/>
                  <a:pt x="4508763" y="2700847"/>
                  <a:pt x="4350251" y="2754600"/>
                </a:cubicBezTo>
                <a:cubicBezTo>
                  <a:pt x="4191739" y="2808353"/>
                  <a:pt x="3909508" y="2686844"/>
                  <a:pt x="3668078" y="2754600"/>
                </a:cubicBezTo>
                <a:cubicBezTo>
                  <a:pt x="3426648" y="2822356"/>
                  <a:pt x="3255554" y="2673972"/>
                  <a:pt x="2985905" y="2754600"/>
                </a:cubicBezTo>
                <a:cubicBezTo>
                  <a:pt x="2716256" y="2835228"/>
                  <a:pt x="2606011" y="2724894"/>
                  <a:pt x="2365239" y="2754600"/>
                </a:cubicBezTo>
                <a:cubicBezTo>
                  <a:pt x="2124467" y="2784306"/>
                  <a:pt x="1963803" y="2685460"/>
                  <a:pt x="1683066" y="2754600"/>
                </a:cubicBezTo>
                <a:cubicBezTo>
                  <a:pt x="1402329" y="2823740"/>
                  <a:pt x="1351804" y="2716557"/>
                  <a:pt x="1123908" y="2754600"/>
                </a:cubicBezTo>
                <a:cubicBezTo>
                  <a:pt x="896012" y="2792643"/>
                  <a:pt x="755709" y="2745415"/>
                  <a:pt x="503242" y="2754600"/>
                </a:cubicBezTo>
                <a:cubicBezTo>
                  <a:pt x="250775" y="2763785"/>
                  <a:pt x="150940" y="2722390"/>
                  <a:pt x="0" y="2754600"/>
                </a:cubicBezTo>
                <a:cubicBezTo>
                  <a:pt x="-23145" y="2529329"/>
                  <a:pt x="44078" y="2351761"/>
                  <a:pt x="0" y="2148588"/>
                </a:cubicBezTo>
                <a:cubicBezTo>
                  <a:pt x="-44078" y="1945415"/>
                  <a:pt x="57310" y="1854257"/>
                  <a:pt x="0" y="1597668"/>
                </a:cubicBezTo>
                <a:cubicBezTo>
                  <a:pt x="-57310" y="1341079"/>
                  <a:pt x="56426" y="1326375"/>
                  <a:pt x="0" y="1101840"/>
                </a:cubicBezTo>
                <a:cubicBezTo>
                  <a:pt x="-56426" y="877305"/>
                  <a:pt x="45755" y="800873"/>
                  <a:pt x="0" y="633558"/>
                </a:cubicBezTo>
                <a:cubicBezTo>
                  <a:pt x="-45755" y="466243"/>
                  <a:pt x="13282" y="131557"/>
                  <a:pt x="0" y="0"/>
                </a:cubicBezTo>
                <a:close/>
              </a:path>
            </a:pathLst>
          </a:custGeom>
          <a:ln w="19050">
            <a:solidFill>
              <a:srgbClr val="FFC000"/>
            </a:solidFill>
            <a:extLst>
              <a:ext uri="{C807C97D-BFC1-408E-A445-0C87EB9F89A2}">
                <ask:lineSketchStyleProps xmlns:ask="http://schemas.microsoft.com/office/drawing/2018/sketchyshapes" sd="1025875729">
                  <a:prstGeom prst="rect">
                    <a:avLst/>
                  </a:prstGeom>
                  <ask:type>
                    <ask:lineSketchScribble/>
                  </ask:type>
                </ask:lineSketchStyleProps>
              </a:ext>
            </a:extLst>
          </a:ln>
        </p:spPr>
        <p:txBody>
          <a:bodyPr wrap="square">
            <a:spAutoFit/>
          </a:bodyPr>
          <a:lstStyle/>
          <a:p>
            <a:pPr defTabSz="1005840">
              <a:spcAft>
                <a:spcPts val="600"/>
              </a:spcAft>
            </a:pPr>
            <a:r>
              <a:rPr lang="en-US" sz="2400" dirty="0">
                <a:solidFill>
                  <a:prstClr val="black"/>
                </a:solidFill>
                <a:latin typeface="Verdana" panose="020B0604030504040204" pitchFamily="34" charset="0"/>
                <a:ea typeface="Verdana" panose="020B0604030504040204" pitchFamily="34" charset="0"/>
              </a:rPr>
              <a:t>Draw 3 different pictures that illustrate the concept of </a:t>
            </a:r>
            <a:r>
              <a:rPr lang="en-US" sz="2400" b="1" dirty="0">
                <a:solidFill>
                  <a:prstClr val="black"/>
                </a:solidFill>
                <a:latin typeface="Verdana" panose="020B0604030504040204" pitchFamily="34" charset="0"/>
                <a:ea typeface="Verdana" panose="020B0604030504040204" pitchFamily="34" charset="0"/>
              </a:rPr>
              <a:t>convection, conduction, and radiation.</a:t>
            </a:r>
          </a:p>
          <a:p>
            <a:pPr defTabSz="1005840"/>
            <a:r>
              <a:rPr lang="en-US" sz="2400" dirty="0">
                <a:solidFill>
                  <a:prstClr val="black"/>
                </a:solidFill>
                <a:latin typeface="Verdana" panose="020B0604030504040204" pitchFamily="34" charset="0"/>
                <a:ea typeface="Verdana" panose="020B0604030504040204" pitchFamily="34" charset="0"/>
              </a:rPr>
              <a:t>Be sure to include labels for each of your images and a brief summary of what each term means.</a:t>
            </a:r>
          </a:p>
          <a:p>
            <a:pPr defTabSz="1005840"/>
            <a:endParaRPr lang="en-US" sz="2400" dirty="0">
              <a:solidFill>
                <a:prstClr val="black"/>
              </a:solidFill>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4F825D48-9C4F-486C-A36C-B87DA428CA6C}"/>
              </a:ext>
            </a:extLst>
          </p:cNvPr>
          <p:cNvSpPr txBox="1"/>
          <p:nvPr userDrawn="1"/>
        </p:nvSpPr>
        <p:spPr>
          <a:xfrm>
            <a:off x="105743" y="145427"/>
            <a:ext cx="2230581" cy="280076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Be sure to upload your picture in the Illustrate It section of the Google Form.</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kern="1200" dirty="0">
                <a:solidFill>
                  <a:prstClr val="black"/>
                </a:solidFill>
                <a:latin typeface="Verdana" panose="020B0604030504040204" pitchFamily="34" charset="0"/>
                <a:ea typeface="Verdana" panose="020B0604030504040204" pitchFamily="34" charset="0"/>
                <a:cs typeface="+mn-cs"/>
              </a:rPr>
              <a:t>See the next page for help on inserting pictures into the Google Form.</a:t>
            </a:r>
          </a:p>
        </p:txBody>
      </p:sp>
    </p:spTree>
    <p:extLst>
      <p:ext uri="{BB962C8B-B14F-4D97-AF65-F5344CB8AC3E}">
        <p14:creationId xmlns:p14="http://schemas.microsoft.com/office/powerpoint/2010/main" val="34820243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llustrate I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1E1777-5824-4548-8381-43C9ACAD1B06}"/>
              </a:ext>
            </a:extLst>
          </p:cNvPr>
          <p:cNvSpPr/>
          <p:nvPr userDrawn="1"/>
        </p:nvSpPr>
        <p:spPr>
          <a:xfrm>
            <a:off x="2673084" y="1111062"/>
            <a:ext cx="6372808" cy="3847207"/>
          </a:xfrm>
          <a:prstGeom prst="rect">
            <a:avLst/>
          </a:prstGeom>
        </p:spPr>
        <p:txBody>
          <a:bodyPr wrap="square">
            <a:spAutoFit/>
          </a:bodyPr>
          <a:lstStyle/>
          <a:p>
            <a:pPr lvl="0" defTabSz="914400"/>
            <a:r>
              <a:rPr lang="en-US" sz="2000" dirty="0">
                <a:solidFill>
                  <a:prstClr val="black"/>
                </a:solidFill>
                <a:latin typeface="Verdana" panose="020B0604030504040204" pitchFamily="34" charset="0"/>
                <a:ea typeface="Verdana" panose="020B0604030504040204" pitchFamily="34" charset="0"/>
              </a:rPr>
              <a:t>There are several ways to get images for your Google Form.</a:t>
            </a:r>
            <a:endParaRPr lang="en-US" sz="1800" dirty="0">
              <a:solidFill>
                <a:prstClr val="black"/>
              </a:solidFill>
              <a:latin typeface="Verdana" panose="020B0604030504040204" pitchFamily="34" charset="0"/>
              <a:ea typeface="Verdana" panose="020B0604030504040204" pitchFamily="34" charset="0"/>
            </a:endParaRPr>
          </a:p>
          <a:p>
            <a:pPr lvl="0" defTabSz="914400"/>
            <a:endParaRPr lang="en-US" sz="1800" dirty="0">
              <a:solidFill>
                <a:prstClr val="black"/>
              </a:solidFill>
              <a:latin typeface="Verdana" panose="020B0604030504040204" pitchFamily="34" charset="0"/>
              <a:ea typeface="Verdana" panose="020B0604030504040204" pitchFamily="34" charset="0"/>
            </a:endParaRPr>
          </a:p>
          <a:p>
            <a:pPr marL="342900" lvl="0" indent="-342900" defTabSz="914400">
              <a:buFont typeface="+mj-lt"/>
              <a:buAutoNum type="arabicPeriod"/>
            </a:pPr>
            <a:r>
              <a:rPr lang="en-US" sz="1800" b="1" dirty="0">
                <a:solidFill>
                  <a:prstClr val="black"/>
                </a:solidFill>
                <a:latin typeface="Verdana" panose="020B0604030504040204" pitchFamily="34" charset="0"/>
                <a:ea typeface="Verdana" panose="020B0604030504040204" pitchFamily="34" charset="0"/>
              </a:rPr>
              <a:t>Draw on your own paper.</a:t>
            </a:r>
            <a:r>
              <a:rPr lang="en-US" sz="1800" b="0" dirty="0">
                <a:solidFill>
                  <a:prstClr val="black"/>
                </a:solidFill>
                <a:latin typeface="Verdana" panose="020B0604030504040204" pitchFamily="34" charset="0"/>
                <a:ea typeface="Verdana" panose="020B0604030504040204" pitchFamily="34" charset="0"/>
              </a:rPr>
              <a:t> Take a picture and upload that picture to this device, OR,</a:t>
            </a:r>
            <a:br>
              <a:rPr lang="en-US" sz="1800" b="0" dirty="0">
                <a:solidFill>
                  <a:prstClr val="black"/>
                </a:solidFill>
                <a:latin typeface="Verdana" panose="020B0604030504040204" pitchFamily="34" charset="0"/>
                <a:ea typeface="Verdana" panose="020B0604030504040204" pitchFamily="34" charset="0"/>
              </a:rPr>
            </a:br>
            <a:r>
              <a:rPr lang="en-US" sz="1800" b="0" dirty="0">
                <a:solidFill>
                  <a:prstClr val="black"/>
                </a:solidFill>
                <a:latin typeface="Verdana" panose="020B0604030504040204" pitchFamily="34" charset="0"/>
                <a:ea typeface="Verdana" panose="020B0604030504040204" pitchFamily="34" charset="0"/>
              </a:rPr>
              <a:t> </a:t>
            </a:r>
          </a:p>
          <a:p>
            <a:pPr marL="342900" lvl="0" indent="-342900" defTabSz="914400">
              <a:buFont typeface="+mj-lt"/>
              <a:buAutoNum type="arabicPeriod"/>
            </a:pPr>
            <a:r>
              <a:rPr lang="en-US" sz="1800" b="1" dirty="0">
                <a:solidFill>
                  <a:prstClr val="black"/>
                </a:solidFill>
                <a:latin typeface="Verdana" panose="020B0604030504040204" pitchFamily="34" charset="0"/>
                <a:ea typeface="Verdana" panose="020B0604030504040204" pitchFamily="34" charset="0"/>
              </a:rPr>
              <a:t>Draw with an app. </a:t>
            </a:r>
            <a:r>
              <a:rPr lang="en-US" sz="1800" b="0" dirty="0">
                <a:solidFill>
                  <a:prstClr val="black"/>
                </a:solidFill>
                <a:latin typeface="Verdana" panose="020B0604030504040204" pitchFamily="34" charset="0"/>
                <a:ea typeface="Verdana" panose="020B0604030504040204" pitchFamily="34" charset="0"/>
              </a:rPr>
              <a:t>Open Google Draw, Paint, or any other graphics app.  Draw your image, then either take a screenshot or picture of your image.</a:t>
            </a:r>
          </a:p>
          <a:p>
            <a:pPr marL="342900" lvl="0" indent="-342900" defTabSz="914400">
              <a:buFont typeface="+mj-lt"/>
              <a:buAutoNum type="arabicPeriod"/>
            </a:pPr>
            <a:endParaRPr lang="en-US" sz="1800" b="0" dirty="0">
              <a:solidFill>
                <a:prstClr val="black"/>
              </a:solidFill>
              <a:latin typeface="Verdana" panose="020B0604030504040204" pitchFamily="34" charset="0"/>
              <a:ea typeface="Verdana" panose="020B0604030504040204" pitchFamily="34" charset="0"/>
            </a:endParaRPr>
          </a:p>
          <a:p>
            <a:pPr marL="0" lvl="0" indent="0" defTabSz="914400">
              <a:buFont typeface="+mj-lt"/>
              <a:buNone/>
            </a:pPr>
            <a:r>
              <a:rPr lang="en-US" sz="1800" b="0" dirty="0">
                <a:solidFill>
                  <a:prstClr val="black"/>
                </a:solidFill>
                <a:latin typeface="Verdana" panose="020B0604030504040204" pitchFamily="34" charset="0"/>
                <a:ea typeface="Verdana" panose="020B0604030504040204" pitchFamily="34" charset="0"/>
              </a:rPr>
              <a:t>For either option, go to the “Add File” in the Google Form and upload from your computer or add from your Google Drive.</a:t>
            </a:r>
          </a:p>
        </p:txBody>
      </p:sp>
    </p:spTree>
    <p:extLst>
      <p:ext uri="{BB962C8B-B14F-4D97-AF65-F5344CB8AC3E}">
        <p14:creationId xmlns:p14="http://schemas.microsoft.com/office/powerpoint/2010/main" val="17741193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ssess I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D2B181-0BF3-4F51-B599-434A7FEF0D2D}"/>
              </a:ext>
            </a:extLst>
          </p:cNvPr>
          <p:cNvSpPr txBox="1"/>
          <p:nvPr userDrawn="1"/>
        </p:nvSpPr>
        <p:spPr>
          <a:xfrm>
            <a:off x="4210629" y="43658"/>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1</a:t>
            </a:r>
          </a:p>
        </p:txBody>
      </p:sp>
      <p:sp>
        <p:nvSpPr>
          <p:cNvPr id="8" name="TextBox 7">
            <a:extLst>
              <a:ext uri="{FF2B5EF4-FFF2-40B4-BE49-F238E27FC236}">
                <a16:creationId xmlns:a16="http://schemas.microsoft.com/office/drawing/2014/main" id="{66FD71E8-A178-4E57-A195-73E15C40FD69}"/>
              </a:ext>
            </a:extLst>
          </p:cNvPr>
          <p:cNvSpPr txBox="1"/>
          <p:nvPr userDrawn="1"/>
        </p:nvSpPr>
        <p:spPr>
          <a:xfrm>
            <a:off x="2567330" y="604453"/>
            <a:ext cx="6492694" cy="307777"/>
          </a:xfrm>
          <a:prstGeom prst="rect">
            <a:avLst/>
          </a:prstGeom>
          <a:noFill/>
        </p:spPr>
        <p:txBody>
          <a:bodyPr wrap="square" rtlCol="0">
            <a:spAutoFit/>
          </a:bodyPr>
          <a:lstStyle/>
          <a:p>
            <a:pPr marL="228600" indent="-228600" defTabSz="1005840">
              <a:buFont typeface="+mj-lt"/>
              <a:buAutoNum type="arabicPeriod"/>
            </a:pPr>
            <a:r>
              <a:rPr lang="en-US" sz="1400" dirty="0">
                <a:solidFill>
                  <a:prstClr val="black"/>
                </a:solidFill>
                <a:latin typeface="Verdana" panose="020B0604030504040204" pitchFamily="34" charset="0"/>
                <a:ea typeface="Verdana" panose="020B0604030504040204" pitchFamily="34" charset="0"/>
              </a:rPr>
              <a:t>Which statement is true about heat transfer?</a:t>
            </a:r>
          </a:p>
        </p:txBody>
      </p:sp>
      <p:sp>
        <p:nvSpPr>
          <p:cNvPr id="15" name="TextBox 14">
            <a:extLst>
              <a:ext uri="{FF2B5EF4-FFF2-40B4-BE49-F238E27FC236}">
                <a16:creationId xmlns:a16="http://schemas.microsoft.com/office/drawing/2014/main" id="{94411A12-305D-4CFE-A14A-8A4697893605}"/>
              </a:ext>
            </a:extLst>
          </p:cNvPr>
          <p:cNvSpPr txBox="1"/>
          <p:nvPr userDrawn="1"/>
        </p:nvSpPr>
        <p:spPr>
          <a:xfrm>
            <a:off x="2654186" y="908347"/>
            <a:ext cx="5589419" cy="1541512"/>
          </a:xfrm>
          <a:prstGeom prst="rect">
            <a:avLst/>
          </a:prstGeom>
          <a:noFill/>
        </p:spPr>
        <p:txBody>
          <a:bodyPr wrap="square" rtlCol="0">
            <a:spAutoFit/>
          </a:bodyPr>
          <a:lstStyle/>
          <a:p>
            <a:pPr marL="377190" indent="-228600" defTabSz="1005840">
              <a:lnSpc>
                <a:spcPct val="100000"/>
              </a:lnSpc>
              <a:spcAft>
                <a:spcPts val="600"/>
              </a:spcAft>
              <a:buFontTx/>
              <a:buAutoNum type="alphaUcPeriod"/>
            </a:pPr>
            <a:r>
              <a:rPr lang="en-US" sz="1400" dirty="0">
                <a:solidFill>
                  <a:prstClr val="black"/>
                </a:solidFill>
                <a:latin typeface="Verdana" panose="020B0604030504040204" pitchFamily="34" charset="0"/>
                <a:ea typeface="Verdana" panose="020B0604030504040204" pitchFamily="34" charset="0"/>
              </a:rPr>
              <a:t>Heat can only transfer when touching another object</a:t>
            </a:r>
          </a:p>
          <a:p>
            <a:pPr marL="377190" indent="-228600" defTabSz="1005840">
              <a:lnSpc>
                <a:spcPct val="100000"/>
              </a:lnSpc>
              <a:spcAft>
                <a:spcPts val="600"/>
              </a:spcAft>
              <a:buFontTx/>
              <a:buAutoNum type="alphaUcPeriod"/>
            </a:pPr>
            <a:r>
              <a:rPr lang="en-US" sz="1400" dirty="0">
                <a:solidFill>
                  <a:prstClr val="black"/>
                </a:solidFill>
                <a:latin typeface="Verdana" panose="020B0604030504040204" pitchFamily="34" charset="0"/>
                <a:ea typeface="Verdana" panose="020B0604030504040204" pitchFamily="34" charset="0"/>
              </a:rPr>
              <a:t>Heat always travels up</a:t>
            </a:r>
          </a:p>
          <a:p>
            <a:pPr marL="377190" indent="-228600" defTabSz="1005840">
              <a:lnSpc>
                <a:spcPct val="100000"/>
              </a:lnSpc>
              <a:spcAft>
                <a:spcPts val="600"/>
              </a:spcAft>
              <a:buFontTx/>
              <a:buAutoNum type="alphaUcPeriod"/>
            </a:pPr>
            <a:r>
              <a:rPr lang="en-US" sz="1400" dirty="0">
                <a:solidFill>
                  <a:prstClr val="black"/>
                </a:solidFill>
                <a:latin typeface="Verdana" panose="020B0604030504040204" pitchFamily="34" charset="0"/>
                <a:ea typeface="Verdana" panose="020B0604030504040204" pitchFamily="34" charset="0"/>
              </a:rPr>
              <a:t>Heat transfers from cooler to warmer objects</a:t>
            </a:r>
          </a:p>
          <a:p>
            <a:pPr marL="377190" indent="-228600" defTabSz="1005840">
              <a:lnSpc>
                <a:spcPct val="100000"/>
              </a:lnSpc>
              <a:spcAft>
                <a:spcPts val="600"/>
              </a:spcAft>
              <a:buFontTx/>
              <a:buAutoNum type="alphaUcPeriod"/>
            </a:pPr>
            <a:r>
              <a:rPr lang="en-US" sz="1400" dirty="0">
                <a:solidFill>
                  <a:prstClr val="black"/>
                </a:solidFill>
                <a:latin typeface="Verdana" panose="020B0604030504040204" pitchFamily="34" charset="0"/>
                <a:ea typeface="Verdana" panose="020B0604030504040204" pitchFamily="34" charset="0"/>
              </a:rPr>
              <a:t>Heat transfers from hotter to cooler objects</a:t>
            </a:r>
          </a:p>
          <a:p>
            <a:pPr defTabSz="1005840">
              <a:lnSpc>
                <a:spcPct val="150000"/>
              </a:lnSpc>
            </a:pPr>
            <a:endParaRPr lang="en-US" sz="1400" dirty="0">
              <a:solidFill>
                <a:prstClr val="black"/>
              </a:solidFill>
              <a:latin typeface="Verdana" panose="020B0604030504040204" pitchFamily="34" charset="0"/>
              <a:ea typeface="Verdana" panose="020B0604030504040204" pitchFamily="34" charset="0"/>
            </a:endParaRPr>
          </a:p>
        </p:txBody>
      </p:sp>
      <p:sp>
        <p:nvSpPr>
          <p:cNvPr id="17" name="TextBox 16">
            <a:extLst>
              <a:ext uri="{FF2B5EF4-FFF2-40B4-BE49-F238E27FC236}">
                <a16:creationId xmlns:a16="http://schemas.microsoft.com/office/drawing/2014/main" id="{2DCBC3F6-0184-4894-AB28-98A9CA4E6E01}"/>
              </a:ext>
            </a:extLst>
          </p:cNvPr>
          <p:cNvSpPr txBox="1"/>
          <p:nvPr userDrawn="1"/>
        </p:nvSpPr>
        <p:spPr>
          <a:xfrm>
            <a:off x="2567330" y="2038177"/>
            <a:ext cx="6492694" cy="307777"/>
          </a:xfrm>
          <a:prstGeom prst="rect">
            <a:avLst/>
          </a:prstGeom>
          <a:noFill/>
        </p:spPr>
        <p:txBody>
          <a:bodyPr wrap="square" rtlCol="0">
            <a:spAutoFit/>
          </a:bodyPr>
          <a:lstStyle/>
          <a:p>
            <a:pPr marL="228600" indent="-228600" defTabSz="1005840">
              <a:buFont typeface="+mj-lt"/>
              <a:buAutoNum type="arabicPeriod" startAt="2"/>
            </a:pPr>
            <a:r>
              <a:rPr lang="en-US" sz="1400" dirty="0">
                <a:solidFill>
                  <a:prstClr val="black"/>
                </a:solidFill>
                <a:latin typeface="Verdana" panose="020B0604030504040204" pitchFamily="34" charset="0"/>
                <a:ea typeface="Verdana" panose="020B0604030504040204" pitchFamily="34" charset="0"/>
              </a:rPr>
              <a:t>Which situation best represents conduction?</a:t>
            </a:r>
          </a:p>
        </p:txBody>
      </p:sp>
      <p:sp>
        <p:nvSpPr>
          <p:cNvPr id="19" name="Rectangle 18">
            <a:extLst>
              <a:ext uri="{FF2B5EF4-FFF2-40B4-BE49-F238E27FC236}">
                <a16:creationId xmlns:a16="http://schemas.microsoft.com/office/drawing/2014/main" id="{9C46D431-7E57-4444-987F-D33D115FEB87}"/>
              </a:ext>
            </a:extLst>
          </p:cNvPr>
          <p:cNvSpPr/>
          <p:nvPr userDrawn="1"/>
        </p:nvSpPr>
        <p:spPr>
          <a:xfrm>
            <a:off x="2654186" y="2345954"/>
            <a:ext cx="6161405" cy="1184940"/>
          </a:xfrm>
          <a:prstGeom prst="rect">
            <a:avLst/>
          </a:prstGeom>
        </p:spPr>
        <p:txBody>
          <a:bodyPr wrap="square">
            <a:spAutoFit/>
          </a:bodyPr>
          <a:lstStyle/>
          <a:p>
            <a:pPr marL="377190" indent="-228600" defTabSz="1005840">
              <a:spcAft>
                <a:spcPts val="600"/>
              </a:spcAft>
              <a:buFontTx/>
              <a:buAutoNum type="alphaUcPeriod"/>
            </a:pPr>
            <a:r>
              <a:rPr lang="en-US" sz="1400" dirty="0">
                <a:solidFill>
                  <a:prstClr val="black"/>
                </a:solidFill>
                <a:latin typeface="Verdana" panose="020B0604030504040204" pitchFamily="34" charset="0"/>
                <a:ea typeface="Verdana" panose="020B0604030504040204" pitchFamily="34" charset="0"/>
              </a:rPr>
              <a:t>Heat from a campfire</a:t>
            </a:r>
          </a:p>
          <a:p>
            <a:pPr marL="377190" indent="-228600" defTabSz="1005840">
              <a:spcAft>
                <a:spcPts val="600"/>
              </a:spcAft>
              <a:buFontTx/>
              <a:buAutoNum type="alphaUcPeriod"/>
            </a:pPr>
            <a:r>
              <a:rPr lang="en-US" sz="1400" dirty="0">
                <a:solidFill>
                  <a:prstClr val="black"/>
                </a:solidFill>
                <a:latin typeface="Verdana" panose="020B0604030504040204" pitchFamily="34" charset="0"/>
                <a:ea typeface="Verdana" panose="020B0604030504040204" pitchFamily="34" charset="0"/>
              </a:rPr>
              <a:t>A hot air balloon taking off</a:t>
            </a:r>
          </a:p>
          <a:p>
            <a:pPr marL="377190" indent="-228600" defTabSz="1005840">
              <a:spcAft>
                <a:spcPts val="600"/>
              </a:spcAft>
              <a:buFontTx/>
              <a:buAutoNum type="alphaUcPeriod"/>
            </a:pPr>
            <a:r>
              <a:rPr lang="en-US" sz="1400" dirty="0">
                <a:solidFill>
                  <a:prstClr val="black"/>
                </a:solidFill>
                <a:latin typeface="Verdana" panose="020B0604030504040204" pitchFamily="34" charset="0"/>
                <a:ea typeface="Verdana" panose="020B0604030504040204" pitchFamily="34" charset="0"/>
              </a:rPr>
              <a:t>Touching a hot piece of metal</a:t>
            </a:r>
          </a:p>
          <a:p>
            <a:pPr marL="377190" indent="-228600" defTabSz="1005840">
              <a:spcAft>
                <a:spcPts val="600"/>
              </a:spcAft>
              <a:buFontTx/>
              <a:buAutoNum type="alphaUcPeriod"/>
            </a:pPr>
            <a:r>
              <a:rPr lang="en-US" sz="1400" dirty="0">
                <a:solidFill>
                  <a:prstClr val="black"/>
                </a:solidFill>
                <a:latin typeface="Verdana" panose="020B0604030504040204" pitchFamily="34" charset="0"/>
                <a:ea typeface="Verdana" panose="020B0604030504040204" pitchFamily="34" charset="0"/>
              </a:rPr>
              <a:t>Getting sunburned</a:t>
            </a:r>
          </a:p>
        </p:txBody>
      </p:sp>
      <p:sp>
        <p:nvSpPr>
          <p:cNvPr id="21" name="TextBox 20">
            <a:extLst>
              <a:ext uri="{FF2B5EF4-FFF2-40B4-BE49-F238E27FC236}">
                <a16:creationId xmlns:a16="http://schemas.microsoft.com/office/drawing/2014/main" id="{27B9ED52-D916-4805-9083-01E3F6B70995}"/>
              </a:ext>
            </a:extLst>
          </p:cNvPr>
          <p:cNvSpPr txBox="1"/>
          <p:nvPr userDrawn="1"/>
        </p:nvSpPr>
        <p:spPr>
          <a:xfrm>
            <a:off x="2567330" y="3468900"/>
            <a:ext cx="6161405" cy="307777"/>
          </a:xfrm>
          <a:prstGeom prst="rect">
            <a:avLst/>
          </a:prstGeom>
          <a:noFill/>
        </p:spPr>
        <p:txBody>
          <a:bodyPr wrap="square" rtlCol="0">
            <a:spAutoFit/>
          </a:bodyPr>
          <a:lstStyle/>
          <a:p>
            <a:pPr marL="228600" indent="-228600" defTabSz="1005840">
              <a:buFont typeface="+mj-lt"/>
              <a:buAutoNum type="arabicPeriod" startAt="3"/>
            </a:pPr>
            <a:r>
              <a:rPr lang="en-US" sz="1400" dirty="0">
                <a:solidFill>
                  <a:prstClr val="black"/>
                </a:solidFill>
                <a:latin typeface="Verdana" panose="020B0604030504040204" pitchFamily="34" charset="0"/>
                <a:ea typeface="Verdana" panose="020B0604030504040204" pitchFamily="34" charset="0"/>
              </a:rPr>
              <a:t>Which situation best represents convection?</a:t>
            </a:r>
          </a:p>
        </p:txBody>
      </p:sp>
      <p:sp>
        <p:nvSpPr>
          <p:cNvPr id="23" name="TextBox 22">
            <a:extLst>
              <a:ext uri="{FF2B5EF4-FFF2-40B4-BE49-F238E27FC236}">
                <a16:creationId xmlns:a16="http://schemas.microsoft.com/office/drawing/2014/main" id="{D3245B45-EAF1-4A56-9B1A-9D9D7E583DDB}"/>
              </a:ext>
            </a:extLst>
          </p:cNvPr>
          <p:cNvSpPr txBox="1"/>
          <p:nvPr userDrawn="1"/>
        </p:nvSpPr>
        <p:spPr>
          <a:xfrm>
            <a:off x="2654186" y="3731926"/>
            <a:ext cx="4726974" cy="1541512"/>
          </a:xfrm>
          <a:prstGeom prst="rect">
            <a:avLst/>
          </a:prstGeom>
          <a:noFill/>
        </p:spPr>
        <p:txBody>
          <a:bodyPr wrap="square" rtlCol="0">
            <a:spAutoFit/>
          </a:bodyPr>
          <a:lstStyle/>
          <a:p>
            <a:pPr marL="377190" indent="-228600" defTabSz="1005840">
              <a:lnSpc>
                <a:spcPct val="100000"/>
              </a:lnSpc>
              <a:spcAft>
                <a:spcPts val="600"/>
              </a:spcAft>
              <a:buFontTx/>
              <a:buAutoNum type="alphaUcPeriod"/>
            </a:pPr>
            <a:r>
              <a:rPr lang="en-US" sz="1400" dirty="0">
                <a:solidFill>
                  <a:prstClr val="black"/>
                </a:solidFill>
                <a:latin typeface="Verdana" panose="020B0604030504040204" pitchFamily="34" charset="0"/>
                <a:ea typeface="Verdana" panose="020B0604030504040204" pitchFamily="34" charset="0"/>
              </a:rPr>
              <a:t>Heat from a campfire</a:t>
            </a:r>
          </a:p>
          <a:p>
            <a:pPr marL="377190" indent="-228600" defTabSz="1005840">
              <a:lnSpc>
                <a:spcPct val="100000"/>
              </a:lnSpc>
              <a:spcAft>
                <a:spcPts val="600"/>
              </a:spcAft>
              <a:buFontTx/>
              <a:buAutoNum type="alphaUcPeriod"/>
            </a:pPr>
            <a:r>
              <a:rPr lang="en-US" sz="1400" dirty="0">
                <a:solidFill>
                  <a:prstClr val="black"/>
                </a:solidFill>
                <a:latin typeface="Verdana" panose="020B0604030504040204" pitchFamily="34" charset="0"/>
                <a:ea typeface="Verdana" panose="020B0604030504040204" pitchFamily="34" charset="0"/>
              </a:rPr>
              <a:t>A hot air balloon taking off</a:t>
            </a:r>
          </a:p>
          <a:p>
            <a:pPr marL="377190" indent="-228600" defTabSz="1005840">
              <a:lnSpc>
                <a:spcPct val="100000"/>
              </a:lnSpc>
              <a:spcAft>
                <a:spcPts val="600"/>
              </a:spcAft>
              <a:buFontTx/>
              <a:buAutoNum type="alphaUcPeriod"/>
            </a:pPr>
            <a:r>
              <a:rPr lang="en-US" sz="1400" dirty="0">
                <a:solidFill>
                  <a:prstClr val="black"/>
                </a:solidFill>
                <a:latin typeface="Verdana" panose="020B0604030504040204" pitchFamily="34" charset="0"/>
                <a:ea typeface="Verdana" panose="020B0604030504040204" pitchFamily="34" charset="0"/>
              </a:rPr>
              <a:t>Touching a hot piece of metal</a:t>
            </a:r>
          </a:p>
          <a:p>
            <a:pPr marL="377190" indent="-228600" defTabSz="1005840">
              <a:lnSpc>
                <a:spcPct val="100000"/>
              </a:lnSpc>
              <a:spcAft>
                <a:spcPts val="600"/>
              </a:spcAft>
              <a:buFontTx/>
              <a:buAutoNum type="alphaUcPeriod"/>
            </a:pPr>
            <a:r>
              <a:rPr lang="en-US" sz="1400" dirty="0">
                <a:solidFill>
                  <a:prstClr val="black"/>
                </a:solidFill>
                <a:latin typeface="Verdana" panose="020B0604030504040204" pitchFamily="34" charset="0"/>
                <a:ea typeface="Verdana" panose="020B0604030504040204" pitchFamily="34" charset="0"/>
              </a:rPr>
              <a:t>Getting sunburned</a:t>
            </a:r>
          </a:p>
          <a:p>
            <a:pPr defTabSz="1005840">
              <a:lnSpc>
                <a:spcPct val="150000"/>
              </a:lnSpc>
            </a:pPr>
            <a:endParaRPr lang="en-US" sz="1400" dirty="0">
              <a:solidFill>
                <a:prstClr val="black"/>
              </a:solidFill>
              <a:latin typeface="Verdana" panose="020B0604030504040204" pitchFamily="34" charset="0"/>
              <a:ea typeface="Verdana" panose="020B0604030504040204" pitchFamily="34" charset="0"/>
            </a:endParaRPr>
          </a:p>
        </p:txBody>
      </p:sp>
      <p:sp>
        <p:nvSpPr>
          <p:cNvPr id="3" name="Rectangle 2">
            <a:extLst>
              <a:ext uri="{FF2B5EF4-FFF2-40B4-BE49-F238E27FC236}">
                <a16:creationId xmlns:a16="http://schemas.microsoft.com/office/drawing/2014/main" id="{B60B08EC-EDE2-418F-8CCE-8AAB3CA635A2}"/>
              </a:ext>
            </a:extLst>
          </p:cNvPr>
          <p:cNvSpPr/>
          <p:nvPr userDrawn="1"/>
        </p:nvSpPr>
        <p:spPr>
          <a:xfrm>
            <a:off x="83976" y="43658"/>
            <a:ext cx="2290629"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Be sure to enter your answers in the Assess It section of the Google Form.</a:t>
            </a:r>
            <a:endPar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364657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hadow1">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15E48944-8DF7-4CE7-B0DC-9AF8D8EB3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11600" y="4376202"/>
            <a:ext cx="1798324" cy="987554"/>
          </a:xfrm>
          <a:prstGeom prst="rect">
            <a:avLst/>
          </a:prstGeom>
        </p:spPr>
      </p:pic>
    </p:spTree>
    <p:extLst>
      <p:ext uri="{BB962C8B-B14F-4D97-AF65-F5344CB8AC3E}">
        <p14:creationId xmlns:p14="http://schemas.microsoft.com/office/powerpoint/2010/main" val="14267403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Assess I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D2B181-0BF3-4F51-B599-434A7FEF0D2D}"/>
              </a:ext>
            </a:extLst>
          </p:cNvPr>
          <p:cNvSpPr txBox="1"/>
          <p:nvPr userDrawn="1"/>
        </p:nvSpPr>
        <p:spPr>
          <a:xfrm>
            <a:off x="4210629" y="43658"/>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2</a:t>
            </a:r>
          </a:p>
        </p:txBody>
      </p:sp>
      <p:sp>
        <p:nvSpPr>
          <p:cNvPr id="6" name="TextBox 19">
            <a:extLst>
              <a:ext uri="{FF2B5EF4-FFF2-40B4-BE49-F238E27FC236}">
                <a16:creationId xmlns:a16="http://schemas.microsoft.com/office/drawing/2014/main" id="{2BDD9288-633C-4439-878D-18C4BB2D7A58}"/>
              </a:ext>
            </a:extLst>
          </p:cNvPr>
          <p:cNvSpPr txBox="1"/>
          <p:nvPr userDrawn="1"/>
        </p:nvSpPr>
        <p:spPr>
          <a:xfrm>
            <a:off x="2575560" y="706806"/>
            <a:ext cx="643128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500" i="1" dirty="0">
                <a:latin typeface="Verdana" panose="020B0604030504040204" pitchFamily="34" charset="0"/>
                <a:ea typeface="Verdana" panose="020B0604030504040204" pitchFamily="34" charset="0"/>
              </a:rPr>
              <a:t>Use the vocabulary words from “Read It” to complete the following sentences.</a:t>
            </a:r>
          </a:p>
        </p:txBody>
      </p:sp>
      <p:sp>
        <p:nvSpPr>
          <p:cNvPr id="10" name="Rectangle 9">
            <a:extLst>
              <a:ext uri="{FF2B5EF4-FFF2-40B4-BE49-F238E27FC236}">
                <a16:creationId xmlns:a16="http://schemas.microsoft.com/office/drawing/2014/main" id="{77481C1A-6589-494E-B20E-98A8A8CCED96}"/>
              </a:ext>
            </a:extLst>
          </p:cNvPr>
          <p:cNvSpPr/>
          <p:nvPr userDrawn="1"/>
        </p:nvSpPr>
        <p:spPr>
          <a:xfrm>
            <a:off x="2575560" y="1462288"/>
            <a:ext cx="6319962" cy="1754326"/>
          </a:xfrm>
          <a:prstGeom prst="rect">
            <a:avLst/>
          </a:prstGeom>
        </p:spPr>
        <p:txBody>
          <a:bodyPr wrap="square">
            <a:spAutoFit/>
          </a:bodyPr>
          <a:lstStyle/>
          <a:p>
            <a:pPr defTabSz="1005840"/>
            <a:r>
              <a:rPr lang="en-US" sz="1800" dirty="0">
                <a:solidFill>
                  <a:prstClr val="black"/>
                </a:solidFill>
                <a:latin typeface="Verdana" panose="020B0604030504040204" pitchFamily="34" charset="0"/>
                <a:ea typeface="Verdana" panose="020B0604030504040204" pitchFamily="34" charset="0"/>
              </a:rPr>
              <a:t>Sound and light are both found as (4)_____, with a variety of (5)_____. The sun, a source of light waves specifically, releases a type of (6)_____. The sun emits invisible (7)_____. It can be found as UVA or UVB types. These lights give off different levels of (8)_____, some of which can be harmful.</a:t>
            </a:r>
          </a:p>
        </p:txBody>
      </p:sp>
      <p:sp>
        <p:nvSpPr>
          <p:cNvPr id="3" name="Rectangle 2">
            <a:extLst>
              <a:ext uri="{FF2B5EF4-FFF2-40B4-BE49-F238E27FC236}">
                <a16:creationId xmlns:a16="http://schemas.microsoft.com/office/drawing/2014/main" id="{4F67EDDE-83B8-4BDF-8E2C-3E61ABD333E4}"/>
              </a:ext>
            </a:extLst>
          </p:cNvPr>
          <p:cNvSpPr/>
          <p:nvPr userDrawn="1"/>
        </p:nvSpPr>
        <p:spPr>
          <a:xfrm>
            <a:off x="133208" y="1462288"/>
            <a:ext cx="2192163" cy="1985159"/>
          </a:xfrm>
          <a:prstGeom prst="rect">
            <a:avLst/>
          </a:prstGeom>
        </p:spPr>
        <p:txBody>
          <a:bodyPr wrap="square">
            <a:spAutoFit/>
          </a:bodyPr>
          <a:lstStyle/>
          <a:p>
            <a:pPr marL="0" indent="0" algn="l">
              <a:lnSpc>
                <a:spcPct val="100000"/>
              </a:lnSpc>
              <a:spcAft>
                <a:spcPts val="600"/>
              </a:spcAft>
              <a:buFont typeface="Arial" panose="020B0604020202020204" pitchFamily="34" charset="0"/>
              <a:buNone/>
            </a:pPr>
            <a:r>
              <a:rPr lang="en-US" sz="1400" b="1" dirty="0">
                <a:latin typeface="Verdana" panose="020B0604030504040204" pitchFamily="34" charset="0"/>
                <a:ea typeface="Verdana" panose="020B0604030504040204" pitchFamily="34" charset="0"/>
              </a:rPr>
              <a:t>WORD BANK:</a:t>
            </a:r>
          </a:p>
          <a:p>
            <a:pPr marL="171450" indent="-171450" algn="l">
              <a:lnSpc>
                <a:spcPct val="100000"/>
              </a:lnSpc>
              <a:spcAft>
                <a:spcPts val="600"/>
              </a:spcAft>
              <a:buFont typeface="Arial" panose="020B0604020202020204" pitchFamily="34" charset="0"/>
              <a:buChar char="•"/>
            </a:pPr>
            <a:r>
              <a:rPr lang="en-US" sz="1400" dirty="0">
                <a:latin typeface="Verdana" panose="020B0604030504040204" pitchFamily="34" charset="0"/>
                <a:ea typeface="Verdana" panose="020B0604030504040204" pitchFamily="34" charset="0"/>
              </a:rPr>
              <a:t>electromagnetic energy</a:t>
            </a:r>
          </a:p>
          <a:p>
            <a:pPr marL="171450" indent="-171450" algn="l">
              <a:lnSpc>
                <a:spcPct val="100000"/>
              </a:lnSpc>
              <a:spcAft>
                <a:spcPts val="600"/>
              </a:spcAft>
              <a:buFont typeface="Arial" panose="020B0604020202020204" pitchFamily="34" charset="0"/>
              <a:buChar char="•"/>
            </a:pPr>
            <a:r>
              <a:rPr lang="en-US" sz="1400" dirty="0">
                <a:latin typeface="Verdana" panose="020B0604030504040204" pitchFamily="34" charset="0"/>
                <a:ea typeface="Verdana" panose="020B0604030504040204" pitchFamily="34" charset="0"/>
              </a:rPr>
              <a:t>waves</a:t>
            </a:r>
          </a:p>
          <a:p>
            <a:pPr marL="171450" indent="-171450" algn="l">
              <a:lnSpc>
                <a:spcPct val="100000"/>
              </a:lnSpc>
              <a:spcAft>
                <a:spcPts val="600"/>
              </a:spcAft>
              <a:buFont typeface="Arial" panose="020B0604020202020204" pitchFamily="34" charset="0"/>
              <a:buChar char="•"/>
            </a:pPr>
            <a:r>
              <a:rPr lang="en-US" sz="1400" dirty="0">
                <a:latin typeface="Verdana" panose="020B0604030504040204" pitchFamily="34" charset="0"/>
                <a:ea typeface="Verdana" panose="020B0604030504040204" pitchFamily="34" charset="0"/>
              </a:rPr>
              <a:t>radiation</a:t>
            </a:r>
          </a:p>
          <a:p>
            <a:pPr marL="171450" indent="-171450" algn="l">
              <a:lnSpc>
                <a:spcPct val="100000"/>
              </a:lnSpc>
              <a:spcAft>
                <a:spcPts val="600"/>
              </a:spcAft>
              <a:buFont typeface="Arial" panose="020B0604020202020204" pitchFamily="34" charset="0"/>
              <a:buChar char="•"/>
            </a:pPr>
            <a:r>
              <a:rPr lang="en-US" sz="1400" dirty="0">
                <a:latin typeface="Verdana" panose="020B0604030504040204" pitchFamily="34" charset="0"/>
                <a:ea typeface="Verdana" panose="020B0604030504040204" pitchFamily="34" charset="0"/>
              </a:rPr>
              <a:t>wavelength</a:t>
            </a:r>
          </a:p>
          <a:p>
            <a:pPr marL="171450" indent="-171450" algn="l">
              <a:lnSpc>
                <a:spcPct val="100000"/>
              </a:lnSpc>
              <a:spcAft>
                <a:spcPts val="600"/>
              </a:spcAft>
              <a:buFont typeface="Arial" panose="020B0604020202020204" pitchFamily="34" charset="0"/>
              <a:buChar char="•"/>
            </a:pPr>
            <a:r>
              <a:rPr lang="en-US" sz="1400" dirty="0">
                <a:latin typeface="Verdana" panose="020B0604030504040204" pitchFamily="34" charset="0"/>
                <a:ea typeface="Verdana" panose="020B0604030504040204" pitchFamily="34" charset="0"/>
              </a:rPr>
              <a:t>ultraviolet light</a:t>
            </a:r>
          </a:p>
        </p:txBody>
      </p:sp>
      <p:sp>
        <p:nvSpPr>
          <p:cNvPr id="4" name="Rectangle 3">
            <a:extLst>
              <a:ext uri="{FF2B5EF4-FFF2-40B4-BE49-F238E27FC236}">
                <a16:creationId xmlns:a16="http://schemas.microsoft.com/office/drawing/2014/main" id="{BD6E0DA8-D37B-454B-91AE-84CE789B2B48}"/>
              </a:ext>
            </a:extLst>
          </p:cNvPr>
          <p:cNvSpPr/>
          <p:nvPr userDrawn="1"/>
        </p:nvSpPr>
        <p:spPr>
          <a:xfrm>
            <a:off x="83976" y="43658"/>
            <a:ext cx="2290629"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Be sure to enter your answers in the Assess It section of the Google Form.</a:t>
            </a:r>
            <a:endPar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957967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ram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996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deba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49168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Copyright">
    <p:spTree>
      <p:nvGrpSpPr>
        <p:cNvPr id="1" name=""/>
        <p:cNvGrpSpPr/>
        <p:nvPr/>
      </p:nvGrpSpPr>
      <p:grpSpPr>
        <a:xfrm>
          <a:off x="0" y="0"/>
          <a:ext cx="0" cy="0"/>
          <a:chOff x="0" y="0"/>
          <a:chExt cx="0" cy="0"/>
        </a:xfrm>
      </p:grpSpPr>
      <p:pic>
        <p:nvPicPr>
          <p:cNvPr id="2" name="Graphic 1" descr="Checkmark">
            <a:extLst>
              <a:ext uri="{FF2B5EF4-FFF2-40B4-BE49-F238E27FC236}">
                <a16:creationId xmlns:a16="http://schemas.microsoft.com/office/drawing/2014/main" id="{4A08B33F-C79B-46FD-B7EA-3E04054851A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9597" y="5868460"/>
            <a:ext cx="252847" cy="252847"/>
          </a:xfrm>
          <a:prstGeom prst="rect">
            <a:avLst/>
          </a:prstGeom>
        </p:spPr>
      </p:pic>
    </p:spTree>
    <p:extLst>
      <p:ext uri="{BB962C8B-B14F-4D97-AF65-F5344CB8AC3E}">
        <p14:creationId xmlns:p14="http://schemas.microsoft.com/office/powerpoint/2010/main" val="1940905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hadow2">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4FD8C799-D2D3-4F08-9241-C9A41C2452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04926" y="4060285"/>
            <a:ext cx="1798324" cy="987554"/>
          </a:xfrm>
          <a:prstGeom prst="rect">
            <a:avLst/>
          </a:prstGeom>
        </p:spPr>
      </p:pic>
    </p:spTree>
    <p:extLst>
      <p:ext uri="{BB962C8B-B14F-4D97-AF65-F5344CB8AC3E}">
        <p14:creationId xmlns:p14="http://schemas.microsoft.com/office/powerpoint/2010/main" val="2684568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Copyright">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3483DBE-3402-45A8-8E67-761DA8C5A155}"/>
              </a:ext>
            </a:extLst>
          </p:cNvPr>
          <p:cNvSpPr txBox="1"/>
          <p:nvPr userDrawn="1"/>
        </p:nvSpPr>
        <p:spPr>
          <a:xfrm>
            <a:off x="0" y="1614879"/>
            <a:ext cx="9144000" cy="491738"/>
          </a:xfrm>
          <a:prstGeom prst="rect">
            <a:avLst/>
          </a:prstGeom>
          <a:noFill/>
        </p:spPr>
        <p:txBody>
          <a:bodyPr wrap="square" rtlCol="0">
            <a:spAutoFit/>
          </a:bodyPr>
          <a:lstStyle/>
          <a:p>
            <a:pPr algn="ctr">
              <a:lnSpc>
                <a:spcPct val="150000"/>
              </a:lnSpc>
            </a:pPr>
            <a:r>
              <a:rPr lang="en-US" sz="2000" b="1" dirty="0">
                <a:latin typeface="Verdana" panose="020B0604030504040204" pitchFamily="34" charset="0"/>
                <a:ea typeface="Verdana" panose="020B0604030504040204" pitchFamily="34" charset="0"/>
              </a:rPr>
              <a:t>Conduction, Convection, and Radiation</a:t>
            </a:r>
          </a:p>
        </p:txBody>
      </p:sp>
      <p:sp>
        <p:nvSpPr>
          <p:cNvPr id="21" name="Diamond 20">
            <a:extLst>
              <a:ext uri="{FF2B5EF4-FFF2-40B4-BE49-F238E27FC236}">
                <a16:creationId xmlns:a16="http://schemas.microsoft.com/office/drawing/2014/main" id="{5141C005-0A86-4988-8644-858BD393FD77}"/>
              </a:ext>
            </a:extLst>
          </p:cNvPr>
          <p:cNvSpPr/>
          <p:nvPr userDrawn="1"/>
        </p:nvSpPr>
        <p:spPr>
          <a:xfrm>
            <a:off x="2555573" y="3142023"/>
            <a:ext cx="822960" cy="822960"/>
          </a:xfrm>
          <a:prstGeom prst="diamond">
            <a:avLst/>
          </a:prstGeom>
          <a:solidFill>
            <a:schemeClr val="bg2">
              <a:lumMod val="9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latin typeface="Verdana" panose="020B0604030504040204" pitchFamily="34" charset="0"/>
                <a:ea typeface="Verdana" panose="020B0604030504040204" pitchFamily="34" charset="0"/>
              </a:rPr>
              <a:t>Put your sticker here!</a:t>
            </a:r>
          </a:p>
        </p:txBody>
      </p:sp>
      <p:sp>
        <p:nvSpPr>
          <p:cNvPr id="23" name="Heart 22">
            <a:extLst>
              <a:ext uri="{FF2B5EF4-FFF2-40B4-BE49-F238E27FC236}">
                <a16:creationId xmlns:a16="http://schemas.microsoft.com/office/drawing/2014/main" id="{8CBBCAB2-5388-4BD2-9EDE-5605CAE7537F}"/>
              </a:ext>
            </a:extLst>
          </p:cNvPr>
          <p:cNvSpPr/>
          <p:nvPr userDrawn="1"/>
        </p:nvSpPr>
        <p:spPr>
          <a:xfrm>
            <a:off x="7744926" y="2233091"/>
            <a:ext cx="731520" cy="731520"/>
          </a:xfrm>
          <a:prstGeom prst="heart">
            <a:avLst/>
          </a:prstGeom>
          <a:solidFill>
            <a:schemeClr val="bg2">
              <a:lumMod val="9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latin typeface="Verdana" panose="020B0604030504040204" pitchFamily="34" charset="0"/>
                <a:ea typeface="Verdana" panose="020B0604030504040204" pitchFamily="34" charset="0"/>
              </a:rPr>
              <a:t>Put your sticker here!</a:t>
            </a:r>
          </a:p>
        </p:txBody>
      </p:sp>
      <p:sp>
        <p:nvSpPr>
          <p:cNvPr id="25" name="Trapezoid 24">
            <a:extLst>
              <a:ext uri="{FF2B5EF4-FFF2-40B4-BE49-F238E27FC236}">
                <a16:creationId xmlns:a16="http://schemas.microsoft.com/office/drawing/2014/main" id="{5A6C7A08-A60F-4BA7-AE36-C2103265C203}"/>
              </a:ext>
            </a:extLst>
          </p:cNvPr>
          <p:cNvSpPr/>
          <p:nvPr userDrawn="1"/>
        </p:nvSpPr>
        <p:spPr>
          <a:xfrm>
            <a:off x="2906211" y="4143220"/>
            <a:ext cx="731520" cy="610742"/>
          </a:xfrm>
          <a:prstGeom prst="trapezoid">
            <a:avLst/>
          </a:prstGeom>
          <a:solidFill>
            <a:schemeClr val="bg2">
              <a:lumMod val="9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latin typeface="Verdana" panose="020B0604030504040204" pitchFamily="34" charset="0"/>
                <a:ea typeface="Verdana" panose="020B0604030504040204" pitchFamily="34" charset="0"/>
              </a:rPr>
              <a:t>Put your sticker here!</a:t>
            </a:r>
          </a:p>
        </p:txBody>
      </p:sp>
      <p:sp>
        <p:nvSpPr>
          <p:cNvPr id="26" name="Pentagon 25">
            <a:extLst>
              <a:ext uri="{FF2B5EF4-FFF2-40B4-BE49-F238E27FC236}">
                <a16:creationId xmlns:a16="http://schemas.microsoft.com/office/drawing/2014/main" id="{79F9AF70-84E0-42A6-B821-5E5DE65308B2}"/>
              </a:ext>
            </a:extLst>
          </p:cNvPr>
          <p:cNvSpPr/>
          <p:nvPr userDrawn="1"/>
        </p:nvSpPr>
        <p:spPr>
          <a:xfrm>
            <a:off x="7733657" y="3189407"/>
            <a:ext cx="731520" cy="731520"/>
          </a:xfrm>
          <a:prstGeom prst="pentagon">
            <a:avLst/>
          </a:prstGeom>
          <a:solidFill>
            <a:schemeClr val="bg2">
              <a:lumMod val="9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latin typeface="Verdana" panose="020B0604030504040204" pitchFamily="34" charset="0"/>
                <a:ea typeface="Verdana" panose="020B0604030504040204" pitchFamily="34" charset="0"/>
              </a:rPr>
              <a:t>Put your sticker here!</a:t>
            </a:r>
          </a:p>
        </p:txBody>
      </p:sp>
      <p:sp>
        <p:nvSpPr>
          <p:cNvPr id="28" name="Rectangle 27">
            <a:extLst>
              <a:ext uri="{FF2B5EF4-FFF2-40B4-BE49-F238E27FC236}">
                <a16:creationId xmlns:a16="http://schemas.microsoft.com/office/drawing/2014/main" id="{8071A6E0-0B3A-4FA6-99B1-F002B1219EBA}"/>
              </a:ext>
            </a:extLst>
          </p:cNvPr>
          <p:cNvSpPr/>
          <p:nvPr userDrawn="1"/>
        </p:nvSpPr>
        <p:spPr>
          <a:xfrm>
            <a:off x="7442370" y="4143220"/>
            <a:ext cx="605112" cy="605112"/>
          </a:xfrm>
          <a:prstGeom prst="rect">
            <a:avLst/>
          </a:prstGeom>
          <a:solidFill>
            <a:schemeClr val="bg2">
              <a:lumMod val="9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latin typeface="Verdana" panose="020B0604030504040204" pitchFamily="34" charset="0"/>
                <a:ea typeface="Verdana" panose="020B0604030504040204" pitchFamily="34" charset="0"/>
              </a:rPr>
              <a:t>Put your sticker here!</a:t>
            </a:r>
          </a:p>
        </p:txBody>
      </p:sp>
      <p:sp>
        <p:nvSpPr>
          <p:cNvPr id="64" name="Star: 5 Points 63">
            <a:extLst>
              <a:ext uri="{FF2B5EF4-FFF2-40B4-BE49-F238E27FC236}">
                <a16:creationId xmlns:a16="http://schemas.microsoft.com/office/drawing/2014/main" id="{ED3815C5-2801-4814-90F4-B31671278C14}"/>
              </a:ext>
            </a:extLst>
          </p:cNvPr>
          <p:cNvSpPr/>
          <p:nvPr userDrawn="1"/>
        </p:nvSpPr>
        <p:spPr>
          <a:xfrm>
            <a:off x="2722544" y="2197379"/>
            <a:ext cx="731520" cy="731520"/>
          </a:xfrm>
          <a:prstGeom prst="star5">
            <a:avLst>
              <a:gd name="adj" fmla="val 30845"/>
              <a:gd name="hf" fmla="val 105146"/>
              <a:gd name="vf" fmla="val 110557"/>
            </a:avLst>
          </a:prstGeom>
          <a:solidFill>
            <a:schemeClr val="bg2">
              <a:lumMod val="9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latin typeface="Verdana" panose="020B0604030504040204" pitchFamily="34" charset="0"/>
                <a:ea typeface="Verdana" panose="020B0604030504040204" pitchFamily="34" charset="0"/>
              </a:rPr>
              <a:t>Put your sticker here!</a:t>
            </a:r>
          </a:p>
        </p:txBody>
      </p:sp>
      <p:sp>
        <p:nvSpPr>
          <p:cNvPr id="2" name="TextBox 1">
            <a:extLst>
              <a:ext uri="{FF2B5EF4-FFF2-40B4-BE49-F238E27FC236}">
                <a16:creationId xmlns:a16="http://schemas.microsoft.com/office/drawing/2014/main" id="{9DA6F250-8BF0-481F-97B2-0BB7CDDDF0A6}"/>
              </a:ext>
            </a:extLst>
          </p:cNvPr>
          <p:cNvSpPr txBox="1"/>
          <p:nvPr userDrawn="1"/>
        </p:nvSpPr>
        <p:spPr>
          <a:xfrm>
            <a:off x="1255049" y="3967300"/>
            <a:ext cx="1601091" cy="630237"/>
          </a:xfrm>
          <a:prstGeom prst="rect">
            <a:avLst/>
          </a:prstGeom>
          <a:noFill/>
        </p:spPr>
        <p:txBody>
          <a:bodyPr wrap="square" lIns="0" tIns="0" rIns="0" bIns="0" rtlCol="0">
            <a:spAutoFit/>
          </a:bodyPr>
          <a:lstStyle>
            <a:defPPr>
              <a:defRPr lang="en-US"/>
            </a:defPPr>
            <a:lvl1pPr indent="0">
              <a:lnSpc>
                <a:spcPct val="250000"/>
              </a:lnSpc>
              <a:defRPr sz="2000" b="1">
                <a:latin typeface="Verdana" panose="020B0604030504040204" pitchFamily="34" charset="0"/>
                <a:ea typeface="Verdana" panose="020B0604030504040204" pitchFamily="34" charset="0"/>
              </a:defRPr>
            </a:lvl1pPr>
          </a:lstStyle>
          <a:p>
            <a:r>
              <a:rPr lang="en-US" dirty="0"/>
              <a:t>Explore It!</a:t>
            </a:r>
          </a:p>
        </p:txBody>
      </p:sp>
      <p:sp>
        <p:nvSpPr>
          <p:cNvPr id="3" name="TextBox 2">
            <a:extLst>
              <a:ext uri="{FF2B5EF4-FFF2-40B4-BE49-F238E27FC236}">
                <a16:creationId xmlns:a16="http://schemas.microsoft.com/office/drawing/2014/main" id="{0B2CB3C3-0600-4681-988D-B6D6AC3CF6A8}"/>
              </a:ext>
            </a:extLst>
          </p:cNvPr>
          <p:cNvSpPr txBox="1"/>
          <p:nvPr userDrawn="1"/>
        </p:nvSpPr>
        <p:spPr>
          <a:xfrm>
            <a:off x="5819316" y="3060411"/>
            <a:ext cx="1914341" cy="630237"/>
          </a:xfrm>
          <a:prstGeom prst="rect">
            <a:avLst/>
          </a:prstGeom>
          <a:noFill/>
        </p:spPr>
        <p:txBody>
          <a:bodyPr wrap="square" lIns="0" tIns="0" rIns="0" bIns="0" rtlCol="0">
            <a:spAutoFit/>
          </a:bodyPr>
          <a:lstStyle>
            <a:defPPr>
              <a:defRPr lang="en-US"/>
            </a:defPPr>
            <a:lvl1pPr indent="0">
              <a:lnSpc>
                <a:spcPct val="250000"/>
              </a:lnSpc>
              <a:defRPr sz="2000" b="1">
                <a:latin typeface="Verdana" panose="020B0604030504040204" pitchFamily="34" charset="0"/>
                <a:ea typeface="Verdana" panose="020B0604030504040204" pitchFamily="34" charset="0"/>
              </a:defRPr>
            </a:lvl1pPr>
          </a:lstStyle>
          <a:p>
            <a:r>
              <a:rPr lang="en-US" dirty="0"/>
              <a:t>Illustrate It!</a:t>
            </a:r>
          </a:p>
        </p:txBody>
      </p:sp>
      <p:sp>
        <p:nvSpPr>
          <p:cNvPr id="4" name="TextBox 3">
            <a:extLst>
              <a:ext uri="{FF2B5EF4-FFF2-40B4-BE49-F238E27FC236}">
                <a16:creationId xmlns:a16="http://schemas.microsoft.com/office/drawing/2014/main" id="{881998FD-8061-41CF-99D2-D58980A2F56A}"/>
              </a:ext>
            </a:extLst>
          </p:cNvPr>
          <p:cNvSpPr txBox="1"/>
          <p:nvPr userDrawn="1"/>
        </p:nvSpPr>
        <p:spPr>
          <a:xfrm>
            <a:off x="1255049" y="3060411"/>
            <a:ext cx="1396502" cy="630237"/>
          </a:xfrm>
          <a:prstGeom prst="rect">
            <a:avLst/>
          </a:prstGeom>
          <a:noFill/>
        </p:spPr>
        <p:txBody>
          <a:bodyPr wrap="square" lIns="0" tIns="0" rIns="0" bIns="0" rtlCol="0" anchor="ctr">
            <a:normAutofit/>
          </a:bodyPr>
          <a:lstStyle/>
          <a:p>
            <a:pPr marL="0" indent="0" defTabSz="457200" rtl="0" eaLnBrk="1" latinLnBrk="0" hangingPunct="1">
              <a:lnSpc>
                <a:spcPct val="250000"/>
              </a:lnSpc>
            </a:pPr>
            <a:r>
              <a:rPr lang="en-US" sz="2000" b="1" kern="1200" dirty="0">
                <a:solidFill>
                  <a:schemeClr val="tx1"/>
                </a:solidFill>
                <a:latin typeface="Verdana" panose="020B0604030504040204" pitchFamily="34" charset="0"/>
                <a:ea typeface="Verdana" panose="020B0604030504040204" pitchFamily="34" charset="0"/>
                <a:cs typeface="+mn-cs"/>
              </a:rPr>
              <a:t>Read It!</a:t>
            </a:r>
          </a:p>
        </p:txBody>
      </p:sp>
      <p:sp>
        <p:nvSpPr>
          <p:cNvPr id="5" name="TextBox 4">
            <a:extLst>
              <a:ext uri="{FF2B5EF4-FFF2-40B4-BE49-F238E27FC236}">
                <a16:creationId xmlns:a16="http://schemas.microsoft.com/office/drawing/2014/main" id="{B95F0C35-3F25-4A52-A02D-002123495550}"/>
              </a:ext>
            </a:extLst>
          </p:cNvPr>
          <p:cNvSpPr txBox="1"/>
          <p:nvPr userDrawn="1"/>
        </p:nvSpPr>
        <p:spPr>
          <a:xfrm>
            <a:off x="1252200" y="2120425"/>
            <a:ext cx="1478758" cy="630237"/>
          </a:xfrm>
          <a:prstGeom prst="rect">
            <a:avLst/>
          </a:prstGeom>
          <a:noFill/>
        </p:spPr>
        <p:txBody>
          <a:bodyPr wrap="square" lIns="0" tIns="0" rIns="0" bIns="0" rtlCol="0">
            <a:spAutoFit/>
          </a:bodyPr>
          <a:lstStyle>
            <a:defPPr>
              <a:defRPr lang="en-US"/>
            </a:defPPr>
            <a:lvl1pPr indent="0">
              <a:lnSpc>
                <a:spcPct val="250000"/>
              </a:lnSpc>
              <a:defRPr sz="2000" b="1">
                <a:latin typeface="Verdana" panose="020B0604030504040204" pitchFamily="34" charset="0"/>
                <a:ea typeface="Verdana" panose="020B0604030504040204" pitchFamily="34" charset="0"/>
              </a:defRPr>
            </a:lvl1pPr>
          </a:lstStyle>
          <a:p>
            <a:r>
              <a:rPr lang="en-US" dirty="0"/>
              <a:t>Watch It! </a:t>
            </a:r>
          </a:p>
        </p:txBody>
      </p:sp>
      <p:sp>
        <p:nvSpPr>
          <p:cNvPr id="6" name="TextBox 5">
            <a:extLst>
              <a:ext uri="{FF2B5EF4-FFF2-40B4-BE49-F238E27FC236}">
                <a16:creationId xmlns:a16="http://schemas.microsoft.com/office/drawing/2014/main" id="{1487039C-14FA-4EEC-9B5B-A3547A696D2A}"/>
              </a:ext>
            </a:extLst>
          </p:cNvPr>
          <p:cNvSpPr txBox="1"/>
          <p:nvPr userDrawn="1"/>
        </p:nvSpPr>
        <p:spPr>
          <a:xfrm>
            <a:off x="5819316" y="2120425"/>
            <a:ext cx="1822766" cy="630237"/>
          </a:xfrm>
          <a:prstGeom prst="rect">
            <a:avLst/>
          </a:prstGeom>
          <a:noFill/>
        </p:spPr>
        <p:txBody>
          <a:bodyPr wrap="square" lIns="0" tIns="0" rIns="0" bIns="0" rtlCol="0">
            <a:spAutoFit/>
          </a:bodyPr>
          <a:lstStyle>
            <a:defPPr>
              <a:defRPr lang="en-US"/>
            </a:defPPr>
            <a:lvl1pPr indent="0">
              <a:lnSpc>
                <a:spcPct val="250000"/>
              </a:lnSpc>
              <a:defRPr sz="2000" b="1">
                <a:latin typeface="Verdana" panose="020B0604030504040204" pitchFamily="34" charset="0"/>
                <a:ea typeface="Verdana" panose="020B0604030504040204" pitchFamily="34" charset="0"/>
              </a:defRPr>
            </a:lvl1pPr>
          </a:lstStyle>
          <a:p>
            <a:r>
              <a:rPr lang="en-US" dirty="0"/>
              <a:t>Organize It!</a:t>
            </a:r>
          </a:p>
        </p:txBody>
      </p:sp>
      <p:sp>
        <p:nvSpPr>
          <p:cNvPr id="7" name="TextBox 6">
            <a:extLst>
              <a:ext uri="{FF2B5EF4-FFF2-40B4-BE49-F238E27FC236}">
                <a16:creationId xmlns:a16="http://schemas.microsoft.com/office/drawing/2014/main" id="{0E3501DC-2D6A-4497-9D67-CD8DA8E02C16}"/>
              </a:ext>
            </a:extLst>
          </p:cNvPr>
          <p:cNvSpPr txBox="1"/>
          <p:nvPr userDrawn="1"/>
        </p:nvSpPr>
        <p:spPr>
          <a:xfrm>
            <a:off x="5819316" y="3957873"/>
            <a:ext cx="1575641" cy="630237"/>
          </a:xfrm>
          <a:prstGeom prst="rect">
            <a:avLst/>
          </a:prstGeom>
          <a:noFill/>
        </p:spPr>
        <p:txBody>
          <a:bodyPr wrap="square" lIns="0" tIns="0" rIns="0" bIns="0" rtlCol="0">
            <a:spAutoFit/>
          </a:bodyPr>
          <a:lstStyle>
            <a:defPPr>
              <a:defRPr lang="en-US"/>
            </a:defPPr>
            <a:lvl1pPr indent="0">
              <a:lnSpc>
                <a:spcPct val="250000"/>
              </a:lnSpc>
              <a:defRPr sz="2000" b="1">
                <a:latin typeface="Verdana" panose="020B0604030504040204" pitchFamily="34" charset="0"/>
                <a:ea typeface="Verdana" panose="020B0604030504040204" pitchFamily="34" charset="0"/>
              </a:defRPr>
            </a:lvl1pPr>
          </a:lstStyle>
          <a:p>
            <a:r>
              <a:rPr lang="en-US" dirty="0"/>
              <a:t>Assess It!</a:t>
            </a:r>
          </a:p>
        </p:txBody>
      </p:sp>
    </p:spTree>
    <p:extLst>
      <p:ext uri="{BB962C8B-B14F-4D97-AF65-F5344CB8AC3E}">
        <p14:creationId xmlns:p14="http://schemas.microsoft.com/office/powerpoint/2010/main" val="4278210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tch I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1A216B-F14D-4D39-B070-7054F203AACE}"/>
              </a:ext>
            </a:extLst>
          </p:cNvPr>
          <p:cNvSpPr txBox="1"/>
          <p:nvPr userDrawn="1"/>
        </p:nvSpPr>
        <p:spPr>
          <a:xfrm>
            <a:off x="2845767" y="903535"/>
            <a:ext cx="5479249" cy="1677382"/>
          </a:xfrm>
          <a:prstGeom prst="rect">
            <a:avLst/>
          </a:prstGeom>
          <a:noFill/>
        </p:spPr>
        <p:txBody>
          <a:bodyPr wrap="square" rtlCol="0">
            <a:spAutoFit/>
          </a:bodyPr>
          <a:lstStyle/>
          <a:p>
            <a:pPr defTabSz="1005840"/>
            <a:r>
              <a:rPr lang="en-US" sz="1200" dirty="0">
                <a:solidFill>
                  <a:prstClr val="black"/>
                </a:solidFill>
                <a:latin typeface="Verdana" panose="020B0604030504040204" pitchFamily="34" charset="0"/>
                <a:ea typeface="Verdana" panose="020B0604030504040204" pitchFamily="34" charset="0"/>
              </a:rPr>
              <a:t>Go to this link and watch the video:</a:t>
            </a:r>
          </a:p>
          <a:p>
            <a:pPr defTabSz="1005840"/>
            <a:endParaRPr lang="en-US" sz="1200" dirty="0">
              <a:solidFill>
                <a:prstClr val="black"/>
              </a:solidFill>
              <a:latin typeface="Verdana" panose="020B0604030504040204" pitchFamily="34" charset="0"/>
              <a:ea typeface="Verdana" panose="020B0604030504040204" pitchFamily="34" charset="0"/>
            </a:endParaRPr>
          </a:p>
          <a:p>
            <a:pPr defTabSz="1005840"/>
            <a:endParaRPr lang="en-US" sz="1200" dirty="0">
              <a:solidFill>
                <a:prstClr val="black"/>
              </a:solidFill>
              <a:latin typeface="Verdana" panose="020B0604030504040204" pitchFamily="34" charset="0"/>
              <a:ea typeface="Verdana" panose="020B0604030504040204" pitchFamily="34" charset="0"/>
            </a:endParaRPr>
          </a:p>
          <a:p>
            <a:pPr defTabSz="1005840">
              <a:spcAft>
                <a:spcPts val="600"/>
              </a:spcAft>
            </a:pPr>
            <a:br>
              <a:rPr lang="en-US" sz="1200" dirty="0">
                <a:solidFill>
                  <a:prstClr val="black"/>
                </a:solidFill>
                <a:latin typeface="Verdana" panose="020B0604030504040204" pitchFamily="34" charset="0"/>
                <a:ea typeface="Verdana" panose="020B0604030504040204" pitchFamily="34" charset="0"/>
              </a:rPr>
            </a:br>
            <a:r>
              <a:rPr lang="en-US" sz="1200" dirty="0">
                <a:solidFill>
                  <a:prstClr val="black"/>
                </a:solidFill>
                <a:latin typeface="Verdana" panose="020B0604030504040204" pitchFamily="34" charset="0"/>
                <a:ea typeface="Verdana" panose="020B0604030504040204" pitchFamily="34" charset="0"/>
              </a:rPr>
              <a:t>“Study Jams:  Heat”</a:t>
            </a:r>
          </a:p>
          <a:p>
            <a:pPr defTabSz="1005840"/>
            <a:r>
              <a:rPr lang="en-US" sz="1200" b="1" dirty="0">
                <a:solidFill>
                  <a:prstClr val="black"/>
                </a:solidFill>
                <a:latin typeface="Verdana" panose="020B0604030504040204" pitchFamily="34" charset="0"/>
                <a:ea typeface="Verdana" panose="020B0604030504040204" pitchFamily="34" charset="0"/>
              </a:rPr>
              <a:t>The URL is case-sensitive.</a:t>
            </a:r>
            <a:br>
              <a:rPr lang="en-US" sz="1200" b="1" dirty="0">
                <a:solidFill>
                  <a:prstClr val="black"/>
                </a:solidFill>
                <a:latin typeface="Verdana" panose="020B0604030504040204" pitchFamily="34" charset="0"/>
                <a:ea typeface="Verdana" panose="020B0604030504040204" pitchFamily="34" charset="0"/>
              </a:rPr>
            </a:br>
            <a:br>
              <a:rPr lang="en-US" sz="1200" b="1" dirty="0">
                <a:solidFill>
                  <a:prstClr val="black"/>
                </a:solidFill>
                <a:latin typeface="Verdana" panose="020B0604030504040204" pitchFamily="34" charset="0"/>
                <a:ea typeface="Verdana" panose="020B0604030504040204" pitchFamily="34" charset="0"/>
              </a:rPr>
            </a:br>
            <a:r>
              <a:rPr lang="en-US" sz="1400" dirty="0">
                <a:solidFill>
                  <a:prstClr val="black"/>
                </a:solidFill>
                <a:latin typeface="Verdana" panose="020B0604030504040204" pitchFamily="34" charset="0"/>
                <a:ea typeface="Verdana" panose="020B0604030504040204" pitchFamily="34" charset="0"/>
              </a:rPr>
              <a:t>Then answer these questions:</a:t>
            </a:r>
          </a:p>
        </p:txBody>
      </p:sp>
      <p:sp>
        <p:nvSpPr>
          <p:cNvPr id="4" name="TextBox 3">
            <a:extLst>
              <a:ext uri="{FF2B5EF4-FFF2-40B4-BE49-F238E27FC236}">
                <a16:creationId xmlns:a16="http://schemas.microsoft.com/office/drawing/2014/main" id="{1112343D-FEEC-4622-878E-A46C0D27296D}"/>
              </a:ext>
            </a:extLst>
          </p:cNvPr>
          <p:cNvSpPr txBox="1"/>
          <p:nvPr userDrawn="1"/>
        </p:nvSpPr>
        <p:spPr>
          <a:xfrm>
            <a:off x="2845767" y="2571750"/>
            <a:ext cx="6163061" cy="1369606"/>
          </a:xfrm>
          <a:prstGeom prst="rect">
            <a:avLst/>
          </a:prstGeom>
          <a:noFill/>
        </p:spPr>
        <p:txBody>
          <a:bodyPr wrap="square" rtlCol="0">
            <a:spAutoFit/>
          </a:bodyPr>
          <a:lstStyle/>
          <a:p>
            <a:pPr marL="228600" indent="-228600" defTabSz="1005840">
              <a:spcAft>
                <a:spcPts val="600"/>
              </a:spcAft>
              <a:buAutoNum type="arabicPeriod"/>
            </a:pPr>
            <a:r>
              <a:rPr lang="en-US" sz="1400" dirty="0">
                <a:solidFill>
                  <a:prstClr val="black"/>
                </a:solidFill>
                <a:latin typeface="Verdana" panose="020B0604030504040204" pitchFamily="34" charset="0"/>
                <a:ea typeface="Verdana" panose="020B0604030504040204" pitchFamily="34" charset="0"/>
              </a:rPr>
              <a:t>What is heat?</a:t>
            </a:r>
          </a:p>
          <a:p>
            <a:pPr marL="228600" indent="-228600" defTabSz="1005840">
              <a:spcAft>
                <a:spcPts val="600"/>
              </a:spcAft>
              <a:buFontTx/>
              <a:buAutoNum type="arabicPeriod"/>
            </a:pPr>
            <a:r>
              <a:rPr lang="en-US" sz="1400" dirty="0">
                <a:solidFill>
                  <a:prstClr val="black"/>
                </a:solidFill>
                <a:latin typeface="Verdana" panose="020B0604030504040204" pitchFamily="34" charset="0"/>
                <a:ea typeface="Verdana" panose="020B0604030504040204" pitchFamily="34" charset="0"/>
              </a:rPr>
              <a:t>After watching the examples in the video of radiation, list 2 other examples that you come up with on your own.</a:t>
            </a:r>
          </a:p>
          <a:p>
            <a:pPr marL="228600" indent="-228600" defTabSz="1005840">
              <a:spcAft>
                <a:spcPts val="600"/>
              </a:spcAft>
              <a:buFontTx/>
              <a:buAutoNum type="arabicPeriod"/>
            </a:pPr>
            <a:r>
              <a:rPr lang="en-US" sz="1400" dirty="0">
                <a:solidFill>
                  <a:prstClr val="black"/>
                </a:solidFill>
                <a:latin typeface="Verdana" panose="020B0604030504040204" pitchFamily="34" charset="0"/>
                <a:ea typeface="Verdana" panose="020B0604030504040204" pitchFamily="34" charset="0"/>
              </a:rPr>
              <a:t>Explain what convection is and provide an example.</a:t>
            </a:r>
          </a:p>
          <a:p>
            <a:pPr marL="0" indent="0" defTabSz="1005840">
              <a:buFontTx/>
              <a:buNone/>
            </a:pPr>
            <a:endParaRPr lang="en-US" sz="1200" dirty="0">
              <a:solidFill>
                <a:prstClr val="black"/>
              </a:solidFill>
              <a:latin typeface="Verdana" panose="020B0604030504040204" pitchFamily="34" charset="0"/>
              <a:ea typeface="Verdana" panose="020B0604030504040204" pitchFamily="34" charset="0"/>
            </a:endParaRPr>
          </a:p>
        </p:txBody>
      </p:sp>
      <p:sp>
        <p:nvSpPr>
          <p:cNvPr id="5" name="Rectangle 4">
            <a:extLst>
              <a:ext uri="{FF2B5EF4-FFF2-40B4-BE49-F238E27FC236}">
                <a16:creationId xmlns:a16="http://schemas.microsoft.com/office/drawing/2014/main" id="{52139479-FC6D-485B-B4DE-163FB642D224}"/>
              </a:ext>
            </a:extLst>
          </p:cNvPr>
          <p:cNvSpPr/>
          <p:nvPr userDrawn="1"/>
        </p:nvSpPr>
        <p:spPr>
          <a:xfrm>
            <a:off x="122630" y="141473"/>
            <a:ext cx="2222205"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Be sure to enter your answers in the Watch It section of the Google Form.</a:t>
            </a:r>
            <a:endPar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894408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ad I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444866C-8C78-451E-BC0E-F393DCDF98C0}"/>
              </a:ext>
            </a:extLst>
          </p:cNvPr>
          <p:cNvSpPr/>
          <p:nvPr userDrawn="1"/>
        </p:nvSpPr>
        <p:spPr>
          <a:xfrm>
            <a:off x="2538026" y="1019986"/>
            <a:ext cx="3257387" cy="3536994"/>
          </a:xfrm>
          <a:prstGeom prst="rect">
            <a:avLst/>
          </a:prstGeom>
        </p:spPr>
        <p:txBody>
          <a:bodyPr wrap="square" numCol="1">
            <a:spAutoFit/>
          </a:bodyPr>
          <a:lstStyle/>
          <a:p>
            <a:pPr>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Have you ever gotten a sunburn? The sun is constantly releasing </a:t>
            </a:r>
            <a:r>
              <a:rPr lang="en-US" sz="1200" b="1" dirty="0">
                <a:latin typeface="Verdana" panose="020B0604030504040204" pitchFamily="34" charset="0"/>
                <a:ea typeface="Verdana" panose="020B0604030504040204" pitchFamily="34" charset="0"/>
                <a:cs typeface="Times New Roman" panose="02020603050405020304" pitchFamily="18" charset="0"/>
              </a:rPr>
              <a:t>electromagnetic energy </a:t>
            </a:r>
            <a:r>
              <a:rPr lang="en-US" sz="1200" dirty="0">
                <a:latin typeface="Verdana" panose="020B0604030504040204" pitchFamily="34" charset="0"/>
                <a:ea typeface="Verdana" panose="020B0604030504040204" pitchFamily="34" charset="0"/>
                <a:cs typeface="Times New Roman" panose="02020603050405020304" pitchFamily="18" charset="0"/>
              </a:rPr>
              <a:t>in the form of </a:t>
            </a:r>
            <a:r>
              <a:rPr lang="en-US" sz="1200" b="1" dirty="0">
                <a:latin typeface="Verdana" panose="020B0604030504040204" pitchFamily="34" charset="0"/>
                <a:ea typeface="Verdana" panose="020B0604030504040204" pitchFamily="34" charset="0"/>
                <a:cs typeface="Times New Roman" panose="02020603050405020304" pitchFamily="18" charset="0"/>
              </a:rPr>
              <a:t>waves</a:t>
            </a:r>
            <a:r>
              <a:rPr lang="en-US" sz="1200" dirty="0">
                <a:latin typeface="Verdana" panose="020B0604030504040204" pitchFamily="34" charset="0"/>
                <a:ea typeface="Verdana" panose="020B0604030504040204" pitchFamily="34" charset="0"/>
                <a:cs typeface="Times New Roman" panose="02020603050405020304" pitchFamily="18" charset="0"/>
              </a:rPr>
              <a:t>. This energy is a combination of electrical and magnetic fields. </a:t>
            </a:r>
            <a:r>
              <a:rPr lang="en-US" sz="1200" dirty="0">
                <a:latin typeface="Verdana" panose="020B0604030504040204" pitchFamily="34" charset="0"/>
                <a:ea typeface="Verdana" panose="020B0604030504040204" pitchFamily="34" charset="0"/>
                <a:cs typeface="Verdana" panose="020B0604030504040204" pitchFamily="34" charset="0"/>
              </a:rPr>
              <a:t>These waves have different sizes and speeds, and this range is called the electromagnetic spectrum. We can see some portions of this spectrum as visible light. However, not all of the sun’s energy is visible, and these invisible waves can be dangerous.</a:t>
            </a:r>
          </a:p>
          <a:p>
            <a:pPr>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The Sun is constantly bombarding you with invisible waves called </a:t>
            </a:r>
            <a:r>
              <a:rPr lang="en-US" sz="1200" b="1" dirty="0">
                <a:latin typeface="Verdana" panose="020B0604030504040204" pitchFamily="34" charset="0"/>
                <a:ea typeface="Verdana" panose="020B0604030504040204" pitchFamily="34" charset="0"/>
                <a:cs typeface="Times New Roman" panose="02020603050405020304" pitchFamily="18" charset="0"/>
              </a:rPr>
              <a:t>radiation</a:t>
            </a:r>
            <a:r>
              <a:rPr lang="en-US" sz="1200" dirty="0">
                <a:latin typeface="Verdana" panose="020B0604030504040204" pitchFamily="34" charset="0"/>
                <a:ea typeface="Verdana" panose="020B0604030504040204" pitchFamily="34" charset="0"/>
                <a:cs typeface="Times New Roman" panose="02020603050405020304" pitchFamily="18" charset="0"/>
              </a:rPr>
              <a:t>. Ultraviolet (UV) radiation travels faster than the light we can see. There are two basic types: UVA and UVB. </a:t>
            </a:r>
            <a:endParaRPr lang="en-US" sz="1200" dirty="0">
              <a:solidFill>
                <a:prstClr val="black"/>
              </a:solidFill>
              <a:latin typeface="Verdana" panose="020B0604030504040204" pitchFamily="34" charset="0"/>
              <a:ea typeface="Verdana" panose="020B060403050404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83326DAF-48DE-4686-9EBE-FF1C258D19B9}"/>
              </a:ext>
            </a:extLst>
          </p:cNvPr>
          <p:cNvSpPr txBox="1"/>
          <p:nvPr userDrawn="1"/>
        </p:nvSpPr>
        <p:spPr>
          <a:xfrm>
            <a:off x="-14946" y="28631"/>
            <a:ext cx="2552972" cy="1200329"/>
          </a:xfrm>
          <a:prstGeom prst="rect">
            <a:avLst/>
          </a:prstGeom>
          <a:noFill/>
        </p:spPr>
        <p:txBody>
          <a:bodyPr wrap="square" rtlCol="0">
            <a:spAutoFit/>
          </a:bodyPr>
          <a:lstStyle/>
          <a:p>
            <a:pPr defTabSz="1005840"/>
            <a:r>
              <a:rPr lang="en-US" sz="1200" dirty="0">
                <a:solidFill>
                  <a:prstClr val="black"/>
                </a:solidFill>
                <a:latin typeface="Verdana" panose="020B0604030504040204" pitchFamily="34" charset="0"/>
                <a:ea typeface="Verdana" panose="020B0604030504040204" pitchFamily="34" charset="0"/>
              </a:rPr>
              <a:t>Read Part 1. Jot down notes and drawings that will help you remember the meanings of these words. You can use the sketch/scribble button on the toolbar. </a:t>
            </a:r>
          </a:p>
        </p:txBody>
      </p:sp>
      <p:sp>
        <p:nvSpPr>
          <p:cNvPr id="16" name="TextBox 15">
            <a:extLst>
              <a:ext uri="{FF2B5EF4-FFF2-40B4-BE49-F238E27FC236}">
                <a16:creationId xmlns:a16="http://schemas.microsoft.com/office/drawing/2014/main" id="{4573F7BE-544F-4910-8038-E41B9144C329}"/>
              </a:ext>
            </a:extLst>
          </p:cNvPr>
          <p:cNvSpPr txBox="1"/>
          <p:nvPr userDrawn="1"/>
        </p:nvSpPr>
        <p:spPr>
          <a:xfrm>
            <a:off x="3420208" y="415420"/>
            <a:ext cx="53237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Georgia" panose="02040502050405020303" pitchFamily="18" charset="0"/>
              </a:rPr>
              <a:t>Sunscreen and Radiation – Part 1</a:t>
            </a:r>
          </a:p>
        </p:txBody>
      </p:sp>
      <p:sp>
        <p:nvSpPr>
          <p:cNvPr id="5" name="Rectangle 4">
            <a:extLst>
              <a:ext uri="{FF2B5EF4-FFF2-40B4-BE49-F238E27FC236}">
                <a16:creationId xmlns:a16="http://schemas.microsoft.com/office/drawing/2014/main" id="{66FD0AB2-8D2C-4E3B-A332-2863C6FF80BB}"/>
              </a:ext>
            </a:extLst>
          </p:cNvPr>
          <p:cNvSpPr/>
          <p:nvPr userDrawn="1"/>
        </p:nvSpPr>
        <p:spPr>
          <a:xfrm>
            <a:off x="117987" y="1371600"/>
            <a:ext cx="2171123" cy="3368351"/>
          </a:xfrm>
          <a:custGeom>
            <a:avLst/>
            <a:gdLst>
              <a:gd name="connsiteX0" fmla="*/ 0 w 2171123"/>
              <a:gd name="connsiteY0" fmla="*/ 0 h 3368351"/>
              <a:gd name="connsiteX1" fmla="*/ 499358 w 2171123"/>
              <a:gd name="connsiteY1" fmla="*/ 0 h 3368351"/>
              <a:gd name="connsiteX2" fmla="*/ 977005 w 2171123"/>
              <a:gd name="connsiteY2" fmla="*/ 0 h 3368351"/>
              <a:gd name="connsiteX3" fmla="*/ 1454652 w 2171123"/>
              <a:gd name="connsiteY3" fmla="*/ 0 h 3368351"/>
              <a:gd name="connsiteX4" fmla="*/ 2171123 w 2171123"/>
              <a:gd name="connsiteY4" fmla="*/ 0 h 3368351"/>
              <a:gd name="connsiteX5" fmla="*/ 2171123 w 2171123"/>
              <a:gd name="connsiteY5" fmla="*/ 595075 h 3368351"/>
              <a:gd name="connsiteX6" fmla="*/ 2171123 w 2171123"/>
              <a:gd name="connsiteY6" fmla="*/ 1156467 h 3368351"/>
              <a:gd name="connsiteX7" fmla="*/ 2171123 w 2171123"/>
              <a:gd name="connsiteY7" fmla="*/ 1717859 h 3368351"/>
              <a:gd name="connsiteX8" fmla="*/ 2171123 w 2171123"/>
              <a:gd name="connsiteY8" fmla="*/ 2279251 h 3368351"/>
              <a:gd name="connsiteX9" fmla="*/ 2171123 w 2171123"/>
              <a:gd name="connsiteY9" fmla="*/ 2773276 h 3368351"/>
              <a:gd name="connsiteX10" fmla="*/ 2171123 w 2171123"/>
              <a:gd name="connsiteY10" fmla="*/ 3368351 h 3368351"/>
              <a:gd name="connsiteX11" fmla="*/ 1650053 w 2171123"/>
              <a:gd name="connsiteY11" fmla="*/ 3368351 h 3368351"/>
              <a:gd name="connsiteX12" fmla="*/ 1063850 w 2171123"/>
              <a:gd name="connsiteY12" fmla="*/ 3368351 h 3368351"/>
              <a:gd name="connsiteX13" fmla="*/ 564492 w 2171123"/>
              <a:gd name="connsiteY13" fmla="*/ 3368351 h 3368351"/>
              <a:gd name="connsiteX14" fmla="*/ 0 w 2171123"/>
              <a:gd name="connsiteY14" fmla="*/ 3368351 h 3368351"/>
              <a:gd name="connsiteX15" fmla="*/ 0 w 2171123"/>
              <a:gd name="connsiteY15" fmla="*/ 2739592 h 3368351"/>
              <a:gd name="connsiteX16" fmla="*/ 0 w 2171123"/>
              <a:gd name="connsiteY16" fmla="*/ 2178200 h 3368351"/>
              <a:gd name="connsiteX17" fmla="*/ 0 w 2171123"/>
              <a:gd name="connsiteY17" fmla="*/ 1717859 h 3368351"/>
              <a:gd name="connsiteX18" fmla="*/ 0 w 2171123"/>
              <a:gd name="connsiteY18" fmla="*/ 1089100 h 3368351"/>
              <a:gd name="connsiteX19" fmla="*/ 0 w 2171123"/>
              <a:gd name="connsiteY19" fmla="*/ 0 h 336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71123" h="3368351" fill="none" extrusionOk="0">
                <a:moveTo>
                  <a:pt x="0" y="0"/>
                </a:moveTo>
                <a:cubicBezTo>
                  <a:pt x="245269" y="-36748"/>
                  <a:pt x="363128" y="4696"/>
                  <a:pt x="499358" y="0"/>
                </a:cubicBezTo>
                <a:cubicBezTo>
                  <a:pt x="635588" y="-4696"/>
                  <a:pt x="772639" y="19182"/>
                  <a:pt x="977005" y="0"/>
                </a:cubicBezTo>
                <a:cubicBezTo>
                  <a:pt x="1181371" y="-19182"/>
                  <a:pt x="1338611" y="41324"/>
                  <a:pt x="1454652" y="0"/>
                </a:cubicBezTo>
                <a:cubicBezTo>
                  <a:pt x="1570693" y="-41324"/>
                  <a:pt x="1950532" y="78465"/>
                  <a:pt x="2171123" y="0"/>
                </a:cubicBezTo>
                <a:cubicBezTo>
                  <a:pt x="2179082" y="121218"/>
                  <a:pt x="2160896" y="474829"/>
                  <a:pt x="2171123" y="595075"/>
                </a:cubicBezTo>
                <a:cubicBezTo>
                  <a:pt x="2181350" y="715321"/>
                  <a:pt x="2147790" y="947876"/>
                  <a:pt x="2171123" y="1156467"/>
                </a:cubicBezTo>
                <a:cubicBezTo>
                  <a:pt x="2194456" y="1365058"/>
                  <a:pt x="2164954" y="1514669"/>
                  <a:pt x="2171123" y="1717859"/>
                </a:cubicBezTo>
                <a:cubicBezTo>
                  <a:pt x="2177292" y="1921049"/>
                  <a:pt x="2126616" y="2051751"/>
                  <a:pt x="2171123" y="2279251"/>
                </a:cubicBezTo>
                <a:cubicBezTo>
                  <a:pt x="2215630" y="2506751"/>
                  <a:pt x="2144984" y="2658840"/>
                  <a:pt x="2171123" y="2773276"/>
                </a:cubicBezTo>
                <a:cubicBezTo>
                  <a:pt x="2197262" y="2887712"/>
                  <a:pt x="2128093" y="3173786"/>
                  <a:pt x="2171123" y="3368351"/>
                </a:cubicBezTo>
                <a:cubicBezTo>
                  <a:pt x="2013025" y="3428727"/>
                  <a:pt x="1776396" y="3345497"/>
                  <a:pt x="1650053" y="3368351"/>
                </a:cubicBezTo>
                <a:cubicBezTo>
                  <a:pt x="1523710" y="3391205"/>
                  <a:pt x="1334789" y="3364758"/>
                  <a:pt x="1063850" y="3368351"/>
                </a:cubicBezTo>
                <a:cubicBezTo>
                  <a:pt x="792911" y="3371944"/>
                  <a:pt x="791758" y="3321563"/>
                  <a:pt x="564492" y="3368351"/>
                </a:cubicBezTo>
                <a:cubicBezTo>
                  <a:pt x="337226" y="3415139"/>
                  <a:pt x="210784" y="3346655"/>
                  <a:pt x="0" y="3368351"/>
                </a:cubicBezTo>
                <a:cubicBezTo>
                  <a:pt x="-13964" y="3064201"/>
                  <a:pt x="24488" y="2903794"/>
                  <a:pt x="0" y="2739592"/>
                </a:cubicBezTo>
                <a:cubicBezTo>
                  <a:pt x="-24488" y="2575390"/>
                  <a:pt x="56552" y="2431784"/>
                  <a:pt x="0" y="2178200"/>
                </a:cubicBezTo>
                <a:cubicBezTo>
                  <a:pt x="-56552" y="1924616"/>
                  <a:pt x="23405" y="1833971"/>
                  <a:pt x="0" y="1717859"/>
                </a:cubicBezTo>
                <a:cubicBezTo>
                  <a:pt x="-23405" y="1601747"/>
                  <a:pt x="63313" y="1362554"/>
                  <a:pt x="0" y="1089100"/>
                </a:cubicBezTo>
                <a:cubicBezTo>
                  <a:pt x="-63313" y="815646"/>
                  <a:pt x="2781" y="415211"/>
                  <a:pt x="0" y="0"/>
                </a:cubicBezTo>
                <a:close/>
              </a:path>
              <a:path w="2171123" h="3368351" stroke="0" extrusionOk="0">
                <a:moveTo>
                  <a:pt x="0" y="0"/>
                </a:moveTo>
                <a:cubicBezTo>
                  <a:pt x="138223" y="-22108"/>
                  <a:pt x="387875" y="9669"/>
                  <a:pt x="499358" y="0"/>
                </a:cubicBezTo>
                <a:cubicBezTo>
                  <a:pt x="610841" y="-9669"/>
                  <a:pt x="795333" y="43575"/>
                  <a:pt x="1042139" y="0"/>
                </a:cubicBezTo>
                <a:cubicBezTo>
                  <a:pt x="1288945" y="-43575"/>
                  <a:pt x="1361883" y="17239"/>
                  <a:pt x="1519786" y="0"/>
                </a:cubicBezTo>
                <a:cubicBezTo>
                  <a:pt x="1677689" y="-17239"/>
                  <a:pt x="1953602" y="30372"/>
                  <a:pt x="2171123" y="0"/>
                </a:cubicBezTo>
                <a:cubicBezTo>
                  <a:pt x="2230767" y="260118"/>
                  <a:pt x="2138024" y="358362"/>
                  <a:pt x="2171123" y="527708"/>
                </a:cubicBezTo>
                <a:cubicBezTo>
                  <a:pt x="2204222" y="697054"/>
                  <a:pt x="2157042" y="943192"/>
                  <a:pt x="2171123" y="1122784"/>
                </a:cubicBezTo>
                <a:cubicBezTo>
                  <a:pt x="2185204" y="1302376"/>
                  <a:pt x="2157394" y="1612662"/>
                  <a:pt x="2171123" y="1751543"/>
                </a:cubicBezTo>
                <a:cubicBezTo>
                  <a:pt x="2184852" y="1890424"/>
                  <a:pt x="2156649" y="2127238"/>
                  <a:pt x="2171123" y="2245567"/>
                </a:cubicBezTo>
                <a:cubicBezTo>
                  <a:pt x="2185597" y="2363896"/>
                  <a:pt x="2157713" y="2592775"/>
                  <a:pt x="2171123" y="2739592"/>
                </a:cubicBezTo>
                <a:cubicBezTo>
                  <a:pt x="2184533" y="2886409"/>
                  <a:pt x="2168613" y="3108727"/>
                  <a:pt x="2171123" y="3368351"/>
                </a:cubicBezTo>
                <a:cubicBezTo>
                  <a:pt x="1950894" y="3391530"/>
                  <a:pt x="1795509" y="3327562"/>
                  <a:pt x="1693476" y="3368351"/>
                </a:cubicBezTo>
                <a:cubicBezTo>
                  <a:pt x="1591443" y="3409140"/>
                  <a:pt x="1333222" y="3307607"/>
                  <a:pt x="1150695" y="3368351"/>
                </a:cubicBezTo>
                <a:cubicBezTo>
                  <a:pt x="968168" y="3429095"/>
                  <a:pt x="830766" y="3313728"/>
                  <a:pt x="673048" y="3368351"/>
                </a:cubicBezTo>
                <a:cubicBezTo>
                  <a:pt x="515330" y="3422974"/>
                  <a:pt x="280968" y="3288308"/>
                  <a:pt x="0" y="3368351"/>
                </a:cubicBezTo>
                <a:cubicBezTo>
                  <a:pt x="-39756" y="3237884"/>
                  <a:pt x="10663" y="3102924"/>
                  <a:pt x="0" y="2840643"/>
                </a:cubicBezTo>
                <a:cubicBezTo>
                  <a:pt x="-10663" y="2578362"/>
                  <a:pt x="18884" y="2402921"/>
                  <a:pt x="0" y="2211884"/>
                </a:cubicBezTo>
                <a:cubicBezTo>
                  <a:pt x="-18884" y="2020847"/>
                  <a:pt x="31452" y="1791473"/>
                  <a:pt x="0" y="1583125"/>
                </a:cubicBezTo>
                <a:cubicBezTo>
                  <a:pt x="-31452" y="1374777"/>
                  <a:pt x="20688" y="1203509"/>
                  <a:pt x="0" y="954366"/>
                </a:cubicBezTo>
                <a:cubicBezTo>
                  <a:pt x="-20688" y="705223"/>
                  <a:pt x="46742" y="622580"/>
                  <a:pt x="0" y="494025"/>
                </a:cubicBezTo>
                <a:cubicBezTo>
                  <a:pt x="-46742" y="365470"/>
                  <a:pt x="30823" y="206208"/>
                  <a:pt x="0" y="0"/>
                </a:cubicBezTo>
                <a:close/>
              </a:path>
            </a:pathLst>
          </a:custGeom>
          <a:solidFill>
            <a:schemeClr val="bg1"/>
          </a:solidFill>
          <a:ln w="19050">
            <a:solidFill>
              <a:srgbClr val="FFC000"/>
            </a:solidFill>
            <a:extLst>
              <a:ext uri="{C807C97D-BFC1-408E-A445-0C87EB9F89A2}">
                <ask:lineSketchStyleProps xmlns:ask="http://schemas.microsoft.com/office/drawing/2018/sketchyshapes" sd="423036277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32C00F-1571-4F43-8E3C-E05A377DCB6F}"/>
              </a:ext>
            </a:extLst>
          </p:cNvPr>
          <p:cNvSpPr/>
          <p:nvPr userDrawn="1"/>
        </p:nvSpPr>
        <p:spPr>
          <a:xfrm>
            <a:off x="5768626" y="1019986"/>
            <a:ext cx="3257387" cy="3339376"/>
          </a:xfrm>
          <a:prstGeom prst="rect">
            <a:avLst/>
          </a:prstGeom>
        </p:spPr>
        <p:txBody>
          <a:bodyPr wrap="square" numCol="1">
            <a:spAutoFit/>
          </a:bodyPr>
          <a:lstStyle/>
          <a:p>
            <a:pPr>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Ultraviolet A (UVA) travels more slowly and has a longer </a:t>
            </a:r>
            <a:r>
              <a:rPr lang="en-US" sz="1200" b="1" dirty="0">
                <a:latin typeface="Verdana" panose="020B0604030504040204" pitchFamily="34" charset="0"/>
                <a:ea typeface="Verdana" panose="020B0604030504040204" pitchFamily="34" charset="0"/>
                <a:cs typeface="Times New Roman" panose="02020603050405020304" pitchFamily="18" charset="0"/>
              </a:rPr>
              <a:t>wavelength</a:t>
            </a:r>
            <a:r>
              <a:rPr lang="en-US" sz="1200" dirty="0">
                <a:latin typeface="Verdana" panose="020B0604030504040204" pitchFamily="34" charset="0"/>
                <a:ea typeface="Verdana" panose="020B0604030504040204" pitchFamily="34" charset="0"/>
                <a:cs typeface="Times New Roman" panose="02020603050405020304" pitchFamily="18" charset="0"/>
              </a:rPr>
              <a:t> than Ultraviolet B (UVB). Wavelength is the measure of the </a:t>
            </a:r>
            <a:r>
              <a:rPr lang="en-US" sz="1200" dirty="0">
                <a:latin typeface="Verdana" panose="020B0604030504040204" pitchFamily="34" charset="0"/>
                <a:ea typeface="Verdana" panose="020B0604030504040204" pitchFamily="34" charset="0"/>
                <a:cs typeface="Verdana" panose="020B0604030504040204" pitchFamily="34" charset="0"/>
              </a:rPr>
              <a:t>distance between two identical points in back-to-back waves.</a:t>
            </a:r>
            <a:r>
              <a:rPr lang="en-US" sz="1200" dirty="0">
                <a:latin typeface="Verdana" panose="020B0604030504040204" pitchFamily="34" charset="0"/>
                <a:ea typeface="Verdana" panose="020B0604030504040204" pitchFamily="34" charset="0"/>
                <a:cs typeface="Times New Roman" panose="02020603050405020304" pitchFamily="18" charset="0"/>
              </a:rPr>
              <a:t> </a:t>
            </a:r>
          </a:p>
          <a:p>
            <a:pPr>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Your body tries to protect itself from radiation by producing melanin. This is the dark pigment that determines your skin color. After lots of sun, you may develop a tan – the production of extra melanin over time. However, your skin’s melanin cannot completely protect you from the sun. Over time, UVB radiation can cause your skin to burn. Sunburn makes your skin red and painful. </a:t>
            </a:r>
          </a:p>
        </p:txBody>
      </p:sp>
      <p:graphicFrame>
        <p:nvGraphicFramePr>
          <p:cNvPr id="2" name="Table 2">
            <a:extLst>
              <a:ext uri="{FF2B5EF4-FFF2-40B4-BE49-F238E27FC236}">
                <a16:creationId xmlns:a16="http://schemas.microsoft.com/office/drawing/2014/main" id="{3016192A-01E5-4C6F-B216-5FBC0CB66E31}"/>
              </a:ext>
            </a:extLst>
          </p:cNvPr>
          <p:cNvGraphicFramePr>
            <a:graphicFrameLocks noGrp="1"/>
          </p:cNvGraphicFramePr>
          <p:nvPr userDrawn="1">
            <p:extLst>
              <p:ext uri="{D42A27DB-BD31-4B8C-83A1-F6EECF244321}">
                <p14:modId xmlns:p14="http://schemas.microsoft.com/office/powerpoint/2010/main" val="2778616902"/>
              </p:ext>
            </p:extLst>
          </p:nvPr>
        </p:nvGraphicFramePr>
        <p:xfrm>
          <a:off x="174171" y="1416827"/>
          <a:ext cx="2065877" cy="3368352"/>
        </p:xfrm>
        <a:graphic>
          <a:graphicData uri="http://schemas.openxmlformats.org/drawingml/2006/table">
            <a:tbl>
              <a:tblPr>
                <a:tableStyleId>{2D5ABB26-0587-4C30-8999-92F81FD0307C}</a:tableStyleId>
              </a:tblPr>
              <a:tblGrid>
                <a:gridCol w="2065877">
                  <a:extLst>
                    <a:ext uri="{9D8B030D-6E8A-4147-A177-3AD203B41FA5}">
                      <a16:colId xmlns:a16="http://schemas.microsoft.com/office/drawing/2014/main" val="3432592881"/>
                    </a:ext>
                  </a:extLst>
                </a:gridCol>
              </a:tblGrid>
              <a:tr h="842088">
                <a:tc>
                  <a:txBody>
                    <a:bodyPr/>
                    <a:lstStyle/>
                    <a:p>
                      <a:r>
                        <a:rPr lang="en-US" sz="1200" dirty="0">
                          <a:latin typeface="Verdana" panose="020B0604030504040204" pitchFamily="34" charset="0"/>
                          <a:ea typeface="Verdana" panose="020B0604030504040204" pitchFamily="34" charset="0"/>
                          <a:cs typeface="Verdana" panose="020B0604030504040204" pitchFamily="34" charset="0"/>
                        </a:rPr>
                        <a:t>electromagnetic energy </a:t>
                      </a:r>
                      <a:endParaRPr lang="en-US" sz="12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1908185840"/>
                  </a:ext>
                </a:extLst>
              </a:tr>
              <a:tr h="842088">
                <a:tc>
                  <a:txBody>
                    <a:bodyPr/>
                    <a:lstStyle/>
                    <a:p>
                      <a:r>
                        <a:rPr lang="en-US" sz="1200" dirty="0">
                          <a:latin typeface="Verdana" panose="020B0604030504040204" pitchFamily="34" charset="0"/>
                          <a:ea typeface="Verdana" panose="020B0604030504040204" pitchFamily="34" charset="0"/>
                          <a:cs typeface="Verdana" panose="020B0604030504040204" pitchFamily="34" charset="0"/>
                        </a:rPr>
                        <a:t>waves </a:t>
                      </a:r>
                      <a:endParaRPr lang="en-US" sz="12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3556504523"/>
                  </a:ext>
                </a:extLst>
              </a:tr>
              <a:tr h="842088">
                <a:tc>
                  <a:txBody>
                    <a:bodyPr/>
                    <a:lstStyle/>
                    <a:p>
                      <a:r>
                        <a:rPr lang="en-US" sz="1200" dirty="0">
                          <a:latin typeface="Verdana" panose="020B0604030504040204" pitchFamily="34" charset="0"/>
                          <a:ea typeface="Verdana" panose="020B0604030504040204" pitchFamily="34" charset="0"/>
                          <a:cs typeface="Verdana" panose="020B0604030504040204" pitchFamily="34" charset="0"/>
                        </a:rPr>
                        <a:t>wavelength </a:t>
                      </a:r>
                      <a:endParaRPr lang="en-US" sz="12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4195646363"/>
                  </a:ext>
                </a:extLst>
              </a:tr>
              <a:tr h="842088">
                <a:tc>
                  <a:txBody>
                    <a:bodyPr/>
                    <a:lstStyle/>
                    <a:p>
                      <a:r>
                        <a:rPr lang="en-US" sz="1200" dirty="0">
                          <a:latin typeface="Verdana" panose="020B0604030504040204" pitchFamily="34" charset="0"/>
                          <a:ea typeface="Verdana" panose="020B0604030504040204" pitchFamily="34" charset="0"/>
                          <a:cs typeface="Verdana" panose="020B0604030504040204" pitchFamily="34" charset="0"/>
                        </a:rPr>
                        <a:t>radiation</a:t>
                      </a:r>
                      <a:endParaRPr lang="en-US" sz="12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1776479810"/>
                  </a:ext>
                </a:extLst>
              </a:tr>
            </a:tbl>
          </a:graphicData>
        </a:graphic>
      </p:graphicFrame>
      <p:pic>
        <p:nvPicPr>
          <p:cNvPr id="8" name="Picture 7">
            <a:extLst>
              <a:ext uri="{FF2B5EF4-FFF2-40B4-BE49-F238E27FC236}">
                <a16:creationId xmlns:a16="http://schemas.microsoft.com/office/drawing/2014/main" id="{3F34C477-BD4B-40A1-9867-E500229232F7}"/>
              </a:ext>
            </a:extLst>
          </p:cNvPr>
          <p:cNvPicPr>
            <a:picLocks noChangeAspect="1"/>
          </p:cNvPicPr>
          <p:nvPr userDrawn="1"/>
        </p:nvPicPr>
        <p:blipFill>
          <a:blip r:embed="rId2"/>
          <a:stretch>
            <a:fillRect/>
          </a:stretch>
        </p:blipFill>
        <p:spPr>
          <a:xfrm>
            <a:off x="1040085" y="1022686"/>
            <a:ext cx="221455" cy="247685"/>
          </a:xfrm>
          <a:prstGeom prst="rect">
            <a:avLst/>
          </a:prstGeom>
        </p:spPr>
      </p:pic>
    </p:spTree>
    <p:extLst>
      <p:ext uri="{BB962C8B-B14F-4D97-AF65-F5344CB8AC3E}">
        <p14:creationId xmlns:p14="http://schemas.microsoft.com/office/powerpoint/2010/main" val="1090169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Read I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A5A7BB-D5CE-4916-8F15-E74FF4423AD5}"/>
              </a:ext>
            </a:extLst>
          </p:cNvPr>
          <p:cNvSpPr/>
          <p:nvPr userDrawn="1"/>
        </p:nvSpPr>
        <p:spPr>
          <a:xfrm>
            <a:off x="2538026" y="1028700"/>
            <a:ext cx="3199834" cy="3932230"/>
          </a:xfrm>
          <a:prstGeom prst="rect">
            <a:avLst/>
          </a:prstGeom>
        </p:spPr>
        <p:txBody>
          <a:bodyPr wrap="square" numCol="1">
            <a:spAutoFit/>
          </a:bodyPr>
          <a:lstStyle/>
          <a:p>
            <a:pPr>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UVA radiation goes deeper into your skin and causes aging and wrinkling. Unfortunately, both forms of </a:t>
            </a:r>
            <a:r>
              <a:rPr lang="en-US" sz="1200" b="1" dirty="0">
                <a:latin typeface="Verdana" panose="020B0604030504040204" pitchFamily="34" charset="0"/>
                <a:ea typeface="Verdana" panose="020B0604030504040204" pitchFamily="34" charset="0"/>
                <a:cs typeface="Times New Roman" panose="02020603050405020304" pitchFamily="18" charset="0"/>
              </a:rPr>
              <a:t>ultraviolet light </a:t>
            </a:r>
            <a:r>
              <a:rPr lang="en-US" sz="1200" dirty="0">
                <a:latin typeface="Verdana" panose="020B0604030504040204" pitchFamily="34" charset="0"/>
                <a:ea typeface="Verdana" panose="020B0604030504040204" pitchFamily="34" charset="0"/>
                <a:cs typeface="Times New Roman" panose="02020603050405020304" pitchFamily="18" charset="0"/>
              </a:rPr>
              <a:t>can damage the DNA in your skin cells. Over time, this can lead to genetic mutations that cause skin cancer.</a:t>
            </a:r>
          </a:p>
          <a:p>
            <a:pPr>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The good news is that you can enjoy the sunshine while limiting your risk of skin damage! Sunscreen can be used as a spray or lotion. It protects your skin by reflecting or scattering sunlight away from your skin. Sunscreens are rated by Sun Protection Factor (SPF). This describes how well they protect against UVB rays. No sunscreen can block 100% of UVB rays, but an SPF30 sunscreen can protect you from about 97% of UVB rays. </a:t>
            </a:r>
            <a:endParaRPr lang="en-US" sz="1200" dirty="0">
              <a:solidFill>
                <a:prstClr val="black"/>
              </a:solidFill>
              <a:latin typeface="Verdana" panose="020B0604030504040204" pitchFamily="34" charset="0"/>
              <a:ea typeface="Verdana" panose="020B060403050404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3D79B420-71D0-40BB-AF50-F3492A2BB7DE}"/>
              </a:ext>
            </a:extLst>
          </p:cNvPr>
          <p:cNvSpPr txBox="1"/>
          <p:nvPr userDrawn="1"/>
        </p:nvSpPr>
        <p:spPr>
          <a:xfrm>
            <a:off x="3420208" y="415420"/>
            <a:ext cx="53237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Georgia" panose="02040502050405020303" pitchFamily="18" charset="0"/>
              </a:rPr>
              <a:t>Sunscreen and Radiation – Part 2</a:t>
            </a:r>
          </a:p>
        </p:txBody>
      </p:sp>
      <p:sp>
        <p:nvSpPr>
          <p:cNvPr id="6" name="Rectangle 5">
            <a:extLst>
              <a:ext uri="{FF2B5EF4-FFF2-40B4-BE49-F238E27FC236}">
                <a16:creationId xmlns:a16="http://schemas.microsoft.com/office/drawing/2014/main" id="{4259C846-8FB2-44C4-A3B9-09ED1F1AA445}"/>
              </a:ext>
            </a:extLst>
          </p:cNvPr>
          <p:cNvSpPr/>
          <p:nvPr userDrawn="1"/>
        </p:nvSpPr>
        <p:spPr>
          <a:xfrm>
            <a:off x="5731814" y="1028700"/>
            <a:ext cx="3199834" cy="2643929"/>
          </a:xfrm>
          <a:prstGeom prst="rect">
            <a:avLst/>
          </a:prstGeom>
        </p:spPr>
        <p:txBody>
          <a:bodyPr wrap="square" numCol="1">
            <a:spAutoFit/>
          </a:bodyPr>
          <a:lstStyle/>
          <a:p>
            <a:pPr marL="114300" indent="0">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A sunscreen’s SPF number is meant to compare the sunscreen to your normal skin. This means that an SPF50 sunscreen should allow you to stay in the sun 50 times longer than you could without the sunscreen. However, this can all vary from person to person. Sunscreen is less protective if you are naturally paler, or if you are sweating or swimming while wearing sunscreen. Additionally, sunscreen is less protective when incorrectly applied.</a:t>
            </a:r>
            <a:endParaRPr lang="en-US" sz="1200" dirty="0">
              <a:solidFill>
                <a:prstClr val="black"/>
              </a:solidFill>
              <a:latin typeface="Verdana" panose="020B0604030504040204" pitchFamily="34" charset="0"/>
              <a:ea typeface="Verdana" panose="020B060403050404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30BAB96E-9FF9-417E-ABD8-1446078A6895}"/>
              </a:ext>
            </a:extLst>
          </p:cNvPr>
          <p:cNvSpPr txBox="1"/>
          <p:nvPr userDrawn="1"/>
        </p:nvSpPr>
        <p:spPr>
          <a:xfrm>
            <a:off x="-14946" y="28631"/>
            <a:ext cx="2552972" cy="1200329"/>
          </a:xfrm>
          <a:prstGeom prst="rect">
            <a:avLst/>
          </a:prstGeom>
          <a:noFill/>
        </p:spPr>
        <p:txBody>
          <a:bodyPr wrap="square" rtlCol="0">
            <a:spAutoFit/>
          </a:bodyPr>
          <a:lstStyle/>
          <a:p>
            <a:pPr defTabSz="1005840"/>
            <a:r>
              <a:rPr lang="en-US" sz="1200" dirty="0">
                <a:solidFill>
                  <a:prstClr val="black"/>
                </a:solidFill>
                <a:latin typeface="Verdana" panose="020B0604030504040204" pitchFamily="34" charset="0"/>
                <a:ea typeface="Verdana" panose="020B0604030504040204" pitchFamily="34" charset="0"/>
              </a:rPr>
              <a:t>Read Part 2. Jot down notes and drawings that will help you remember the meanings of these words. You can use the sketch/scribble button on the toolbar. </a:t>
            </a:r>
          </a:p>
        </p:txBody>
      </p:sp>
      <p:sp>
        <p:nvSpPr>
          <p:cNvPr id="11" name="Rectangle 10">
            <a:extLst>
              <a:ext uri="{FF2B5EF4-FFF2-40B4-BE49-F238E27FC236}">
                <a16:creationId xmlns:a16="http://schemas.microsoft.com/office/drawing/2014/main" id="{996335F9-40E7-4FF3-A429-5242EA46A910}"/>
              </a:ext>
            </a:extLst>
          </p:cNvPr>
          <p:cNvSpPr/>
          <p:nvPr userDrawn="1"/>
        </p:nvSpPr>
        <p:spPr>
          <a:xfrm>
            <a:off x="117987" y="1371600"/>
            <a:ext cx="2171123" cy="3368351"/>
          </a:xfrm>
          <a:custGeom>
            <a:avLst/>
            <a:gdLst>
              <a:gd name="connsiteX0" fmla="*/ 0 w 2171123"/>
              <a:gd name="connsiteY0" fmla="*/ 0 h 3368351"/>
              <a:gd name="connsiteX1" fmla="*/ 499358 w 2171123"/>
              <a:gd name="connsiteY1" fmla="*/ 0 h 3368351"/>
              <a:gd name="connsiteX2" fmla="*/ 977005 w 2171123"/>
              <a:gd name="connsiteY2" fmla="*/ 0 h 3368351"/>
              <a:gd name="connsiteX3" fmla="*/ 1454652 w 2171123"/>
              <a:gd name="connsiteY3" fmla="*/ 0 h 3368351"/>
              <a:gd name="connsiteX4" fmla="*/ 2171123 w 2171123"/>
              <a:gd name="connsiteY4" fmla="*/ 0 h 3368351"/>
              <a:gd name="connsiteX5" fmla="*/ 2171123 w 2171123"/>
              <a:gd name="connsiteY5" fmla="*/ 595075 h 3368351"/>
              <a:gd name="connsiteX6" fmla="*/ 2171123 w 2171123"/>
              <a:gd name="connsiteY6" fmla="*/ 1156467 h 3368351"/>
              <a:gd name="connsiteX7" fmla="*/ 2171123 w 2171123"/>
              <a:gd name="connsiteY7" fmla="*/ 1717859 h 3368351"/>
              <a:gd name="connsiteX8" fmla="*/ 2171123 w 2171123"/>
              <a:gd name="connsiteY8" fmla="*/ 2279251 h 3368351"/>
              <a:gd name="connsiteX9" fmla="*/ 2171123 w 2171123"/>
              <a:gd name="connsiteY9" fmla="*/ 2773276 h 3368351"/>
              <a:gd name="connsiteX10" fmla="*/ 2171123 w 2171123"/>
              <a:gd name="connsiteY10" fmla="*/ 3368351 h 3368351"/>
              <a:gd name="connsiteX11" fmla="*/ 1650053 w 2171123"/>
              <a:gd name="connsiteY11" fmla="*/ 3368351 h 3368351"/>
              <a:gd name="connsiteX12" fmla="*/ 1063850 w 2171123"/>
              <a:gd name="connsiteY12" fmla="*/ 3368351 h 3368351"/>
              <a:gd name="connsiteX13" fmla="*/ 564492 w 2171123"/>
              <a:gd name="connsiteY13" fmla="*/ 3368351 h 3368351"/>
              <a:gd name="connsiteX14" fmla="*/ 0 w 2171123"/>
              <a:gd name="connsiteY14" fmla="*/ 3368351 h 3368351"/>
              <a:gd name="connsiteX15" fmla="*/ 0 w 2171123"/>
              <a:gd name="connsiteY15" fmla="*/ 2739592 h 3368351"/>
              <a:gd name="connsiteX16" fmla="*/ 0 w 2171123"/>
              <a:gd name="connsiteY16" fmla="*/ 2178200 h 3368351"/>
              <a:gd name="connsiteX17" fmla="*/ 0 w 2171123"/>
              <a:gd name="connsiteY17" fmla="*/ 1717859 h 3368351"/>
              <a:gd name="connsiteX18" fmla="*/ 0 w 2171123"/>
              <a:gd name="connsiteY18" fmla="*/ 1089100 h 3368351"/>
              <a:gd name="connsiteX19" fmla="*/ 0 w 2171123"/>
              <a:gd name="connsiteY19" fmla="*/ 0 h 336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71123" h="3368351" fill="none" extrusionOk="0">
                <a:moveTo>
                  <a:pt x="0" y="0"/>
                </a:moveTo>
                <a:cubicBezTo>
                  <a:pt x="245269" y="-36748"/>
                  <a:pt x="363128" y="4696"/>
                  <a:pt x="499358" y="0"/>
                </a:cubicBezTo>
                <a:cubicBezTo>
                  <a:pt x="635588" y="-4696"/>
                  <a:pt x="772639" y="19182"/>
                  <a:pt x="977005" y="0"/>
                </a:cubicBezTo>
                <a:cubicBezTo>
                  <a:pt x="1181371" y="-19182"/>
                  <a:pt x="1338611" y="41324"/>
                  <a:pt x="1454652" y="0"/>
                </a:cubicBezTo>
                <a:cubicBezTo>
                  <a:pt x="1570693" y="-41324"/>
                  <a:pt x="1950532" y="78465"/>
                  <a:pt x="2171123" y="0"/>
                </a:cubicBezTo>
                <a:cubicBezTo>
                  <a:pt x="2179082" y="121218"/>
                  <a:pt x="2160896" y="474829"/>
                  <a:pt x="2171123" y="595075"/>
                </a:cubicBezTo>
                <a:cubicBezTo>
                  <a:pt x="2181350" y="715321"/>
                  <a:pt x="2147790" y="947876"/>
                  <a:pt x="2171123" y="1156467"/>
                </a:cubicBezTo>
                <a:cubicBezTo>
                  <a:pt x="2194456" y="1365058"/>
                  <a:pt x="2164954" y="1514669"/>
                  <a:pt x="2171123" y="1717859"/>
                </a:cubicBezTo>
                <a:cubicBezTo>
                  <a:pt x="2177292" y="1921049"/>
                  <a:pt x="2126616" y="2051751"/>
                  <a:pt x="2171123" y="2279251"/>
                </a:cubicBezTo>
                <a:cubicBezTo>
                  <a:pt x="2215630" y="2506751"/>
                  <a:pt x="2144984" y="2658840"/>
                  <a:pt x="2171123" y="2773276"/>
                </a:cubicBezTo>
                <a:cubicBezTo>
                  <a:pt x="2197262" y="2887712"/>
                  <a:pt x="2128093" y="3173786"/>
                  <a:pt x="2171123" y="3368351"/>
                </a:cubicBezTo>
                <a:cubicBezTo>
                  <a:pt x="2013025" y="3428727"/>
                  <a:pt x="1776396" y="3345497"/>
                  <a:pt x="1650053" y="3368351"/>
                </a:cubicBezTo>
                <a:cubicBezTo>
                  <a:pt x="1523710" y="3391205"/>
                  <a:pt x="1334789" y="3364758"/>
                  <a:pt x="1063850" y="3368351"/>
                </a:cubicBezTo>
                <a:cubicBezTo>
                  <a:pt x="792911" y="3371944"/>
                  <a:pt x="791758" y="3321563"/>
                  <a:pt x="564492" y="3368351"/>
                </a:cubicBezTo>
                <a:cubicBezTo>
                  <a:pt x="337226" y="3415139"/>
                  <a:pt x="210784" y="3346655"/>
                  <a:pt x="0" y="3368351"/>
                </a:cubicBezTo>
                <a:cubicBezTo>
                  <a:pt x="-13964" y="3064201"/>
                  <a:pt x="24488" y="2903794"/>
                  <a:pt x="0" y="2739592"/>
                </a:cubicBezTo>
                <a:cubicBezTo>
                  <a:pt x="-24488" y="2575390"/>
                  <a:pt x="56552" y="2431784"/>
                  <a:pt x="0" y="2178200"/>
                </a:cubicBezTo>
                <a:cubicBezTo>
                  <a:pt x="-56552" y="1924616"/>
                  <a:pt x="23405" y="1833971"/>
                  <a:pt x="0" y="1717859"/>
                </a:cubicBezTo>
                <a:cubicBezTo>
                  <a:pt x="-23405" y="1601747"/>
                  <a:pt x="63313" y="1362554"/>
                  <a:pt x="0" y="1089100"/>
                </a:cubicBezTo>
                <a:cubicBezTo>
                  <a:pt x="-63313" y="815646"/>
                  <a:pt x="2781" y="415211"/>
                  <a:pt x="0" y="0"/>
                </a:cubicBezTo>
                <a:close/>
              </a:path>
              <a:path w="2171123" h="3368351" stroke="0" extrusionOk="0">
                <a:moveTo>
                  <a:pt x="0" y="0"/>
                </a:moveTo>
                <a:cubicBezTo>
                  <a:pt x="138223" y="-22108"/>
                  <a:pt x="387875" y="9669"/>
                  <a:pt x="499358" y="0"/>
                </a:cubicBezTo>
                <a:cubicBezTo>
                  <a:pt x="610841" y="-9669"/>
                  <a:pt x="795333" y="43575"/>
                  <a:pt x="1042139" y="0"/>
                </a:cubicBezTo>
                <a:cubicBezTo>
                  <a:pt x="1288945" y="-43575"/>
                  <a:pt x="1361883" y="17239"/>
                  <a:pt x="1519786" y="0"/>
                </a:cubicBezTo>
                <a:cubicBezTo>
                  <a:pt x="1677689" y="-17239"/>
                  <a:pt x="1953602" y="30372"/>
                  <a:pt x="2171123" y="0"/>
                </a:cubicBezTo>
                <a:cubicBezTo>
                  <a:pt x="2230767" y="260118"/>
                  <a:pt x="2138024" y="358362"/>
                  <a:pt x="2171123" y="527708"/>
                </a:cubicBezTo>
                <a:cubicBezTo>
                  <a:pt x="2204222" y="697054"/>
                  <a:pt x="2157042" y="943192"/>
                  <a:pt x="2171123" y="1122784"/>
                </a:cubicBezTo>
                <a:cubicBezTo>
                  <a:pt x="2185204" y="1302376"/>
                  <a:pt x="2157394" y="1612662"/>
                  <a:pt x="2171123" y="1751543"/>
                </a:cubicBezTo>
                <a:cubicBezTo>
                  <a:pt x="2184852" y="1890424"/>
                  <a:pt x="2156649" y="2127238"/>
                  <a:pt x="2171123" y="2245567"/>
                </a:cubicBezTo>
                <a:cubicBezTo>
                  <a:pt x="2185597" y="2363896"/>
                  <a:pt x="2157713" y="2592775"/>
                  <a:pt x="2171123" y="2739592"/>
                </a:cubicBezTo>
                <a:cubicBezTo>
                  <a:pt x="2184533" y="2886409"/>
                  <a:pt x="2168613" y="3108727"/>
                  <a:pt x="2171123" y="3368351"/>
                </a:cubicBezTo>
                <a:cubicBezTo>
                  <a:pt x="1950894" y="3391530"/>
                  <a:pt x="1795509" y="3327562"/>
                  <a:pt x="1693476" y="3368351"/>
                </a:cubicBezTo>
                <a:cubicBezTo>
                  <a:pt x="1591443" y="3409140"/>
                  <a:pt x="1333222" y="3307607"/>
                  <a:pt x="1150695" y="3368351"/>
                </a:cubicBezTo>
                <a:cubicBezTo>
                  <a:pt x="968168" y="3429095"/>
                  <a:pt x="830766" y="3313728"/>
                  <a:pt x="673048" y="3368351"/>
                </a:cubicBezTo>
                <a:cubicBezTo>
                  <a:pt x="515330" y="3422974"/>
                  <a:pt x="280968" y="3288308"/>
                  <a:pt x="0" y="3368351"/>
                </a:cubicBezTo>
                <a:cubicBezTo>
                  <a:pt x="-39756" y="3237884"/>
                  <a:pt x="10663" y="3102924"/>
                  <a:pt x="0" y="2840643"/>
                </a:cubicBezTo>
                <a:cubicBezTo>
                  <a:pt x="-10663" y="2578362"/>
                  <a:pt x="18884" y="2402921"/>
                  <a:pt x="0" y="2211884"/>
                </a:cubicBezTo>
                <a:cubicBezTo>
                  <a:pt x="-18884" y="2020847"/>
                  <a:pt x="31452" y="1791473"/>
                  <a:pt x="0" y="1583125"/>
                </a:cubicBezTo>
                <a:cubicBezTo>
                  <a:pt x="-31452" y="1374777"/>
                  <a:pt x="20688" y="1203509"/>
                  <a:pt x="0" y="954366"/>
                </a:cubicBezTo>
                <a:cubicBezTo>
                  <a:pt x="-20688" y="705223"/>
                  <a:pt x="46742" y="622580"/>
                  <a:pt x="0" y="494025"/>
                </a:cubicBezTo>
                <a:cubicBezTo>
                  <a:pt x="-46742" y="365470"/>
                  <a:pt x="30823" y="206208"/>
                  <a:pt x="0" y="0"/>
                </a:cubicBezTo>
                <a:close/>
              </a:path>
            </a:pathLst>
          </a:custGeom>
          <a:solidFill>
            <a:schemeClr val="bg1"/>
          </a:solidFill>
          <a:ln w="19050">
            <a:solidFill>
              <a:srgbClr val="FFC000"/>
            </a:solidFill>
            <a:extLst>
              <a:ext uri="{C807C97D-BFC1-408E-A445-0C87EB9F89A2}">
                <ask:lineSketchStyleProps xmlns:ask="http://schemas.microsoft.com/office/drawing/2018/sketchyshapes" sd="423036277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2">
            <a:extLst>
              <a:ext uri="{FF2B5EF4-FFF2-40B4-BE49-F238E27FC236}">
                <a16:creationId xmlns:a16="http://schemas.microsoft.com/office/drawing/2014/main" id="{DCD26871-1407-4818-A68B-D2EC9D79A588}"/>
              </a:ext>
            </a:extLst>
          </p:cNvPr>
          <p:cNvGraphicFramePr>
            <a:graphicFrameLocks noGrp="1"/>
          </p:cNvGraphicFramePr>
          <p:nvPr userDrawn="1">
            <p:extLst>
              <p:ext uri="{D42A27DB-BD31-4B8C-83A1-F6EECF244321}">
                <p14:modId xmlns:p14="http://schemas.microsoft.com/office/powerpoint/2010/main" val="3418446887"/>
              </p:ext>
            </p:extLst>
          </p:nvPr>
        </p:nvGraphicFramePr>
        <p:xfrm>
          <a:off x="174171" y="1416827"/>
          <a:ext cx="2065877" cy="3260919"/>
        </p:xfrm>
        <a:graphic>
          <a:graphicData uri="http://schemas.openxmlformats.org/drawingml/2006/table">
            <a:tbl>
              <a:tblPr>
                <a:tableStyleId>{2D5ABB26-0587-4C30-8999-92F81FD0307C}</a:tableStyleId>
              </a:tblPr>
              <a:tblGrid>
                <a:gridCol w="2065877">
                  <a:extLst>
                    <a:ext uri="{9D8B030D-6E8A-4147-A177-3AD203B41FA5}">
                      <a16:colId xmlns:a16="http://schemas.microsoft.com/office/drawing/2014/main" val="3432592881"/>
                    </a:ext>
                  </a:extLst>
                </a:gridCol>
              </a:tblGrid>
              <a:tr h="10869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latin typeface="Verdana" panose="020B0604030504040204" pitchFamily="34" charset="0"/>
                          <a:ea typeface="Verdana" panose="020B0604030504040204" pitchFamily="34" charset="0"/>
                          <a:cs typeface="Verdana" panose="020B0604030504040204" pitchFamily="34" charset="0"/>
                        </a:rPr>
                        <a:t>ultraviolet light </a:t>
                      </a:r>
                    </a:p>
                    <a:p>
                      <a:endParaRPr lang="en-US" sz="1200" b="0" dirty="0">
                        <a:solidFill>
                          <a:schemeClr val="tx1"/>
                        </a:solidFill>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1908185840"/>
                  </a:ext>
                </a:extLst>
              </a:tr>
              <a:tr h="1086973">
                <a:tc>
                  <a:txBody>
                    <a:bodyPr/>
                    <a:lstStyle/>
                    <a:p>
                      <a:endParaRPr lang="en-US" sz="1200" b="0" dirty="0">
                        <a:solidFill>
                          <a:schemeClr val="tx1"/>
                        </a:solidFill>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3556504523"/>
                  </a:ext>
                </a:extLst>
              </a:tr>
              <a:tr h="1086973">
                <a:tc>
                  <a:txBody>
                    <a:bodyPr/>
                    <a:lstStyle/>
                    <a:p>
                      <a:r>
                        <a:rPr lang="en-US" sz="1200" dirty="0"/>
                        <a:t> </a:t>
                      </a:r>
                      <a:endParaRPr lang="en-US" sz="1200" b="0" dirty="0">
                        <a:solidFill>
                          <a:schemeClr val="tx1"/>
                        </a:solidFill>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4195646363"/>
                  </a:ext>
                </a:extLst>
              </a:tr>
            </a:tbl>
          </a:graphicData>
        </a:graphic>
      </p:graphicFrame>
      <p:pic>
        <p:nvPicPr>
          <p:cNvPr id="13" name="Picture 12">
            <a:extLst>
              <a:ext uri="{FF2B5EF4-FFF2-40B4-BE49-F238E27FC236}">
                <a16:creationId xmlns:a16="http://schemas.microsoft.com/office/drawing/2014/main" id="{7D4E22B7-69B0-46B3-A29B-FA57B21BCB00}"/>
              </a:ext>
            </a:extLst>
          </p:cNvPr>
          <p:cNvPicPr>
            <a:picLocks noChangeAspect="1"/>
          </p:cNvPicPr>
          <p:nvPr userDrawn="1"/>
        </p:nvPicPr>
        <p:blipFill>
          <a:blip r:embed="rId2"/>
          <a:stretch>
            <a:fillRect/>
          </a:stretch>
        </p:blipFill>
        <p:spPr>
          <a:xfrm>
            <a:off x="1040085" y="1022686"/>
            <a:ext cx="221455" cy="247685"/>
          </a:xfrm>
          <a:prstGeom prst="rect">
            <a:avLst/>
          </a:prstGeom>
        </p:spPr>
      </p:pic>
    </p:spTree>
    <p:extLst>
      <p:ext uri="{BB962C8B-B14F-4D97-AF65-F5344CB8AC3E}">
        <p14:creationId xmlns:p14="http://schemas.microsoft.com/office/powerpoint/2010/main" val="1427180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Read I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2CBDA2-C03A-4563-8DF3-4565A57CD73A}"/>
              </a:ext>
            </a:extLst>
          </p:cNvPr>
          <p:cNvSpPr txBox="1"/>
          <p:nvPr userDrawn="1"/>
        </p:nvSpPr>
        <p:spPr>
          <a:xfrm>
            <a:off x="3420208" y="415420"/>
            <a:ext cx="53237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Georgia" panose="02040502050405020303" pitchFamily="18" charset="0"/>
              </a:rPr>
              <a:t>Sunscreen and Radiation – Questions</a:t>
            </a:r>
          </a:p>
        </p:txBody>
      </p:sp>
      <p:sp>
        <p:nvSpPr>
          <p:cNvPr id="2" name="TextBox 1">
            <a:extLst>
              <a:ext uri="{FF2B5EF4-FFF2-40B4-BE49-F238E27FC236}">
                <a16:creationId xmlns:a16="http://schemas.microsoft.com/office/drawing/2014/main" id="{18E7F317-73F5-44CC-B58E-A6B4B7CA0E98}"/>
              </a:ext>
            </a:extLst>
          </p:cNvPr>
          <p:cNvSpPr txBox="1"/>
          <p:nvPr userDrawn="1"/>
        </p:nvSpPr>
        <p:spPr>
          <a:xfrm>
            <a:off x="2543894" y="961602"/>
            <a:ext cx="3208171" cy="430887"/>
          </a:xfrm>
          <a:prstGeom prst="rect">
            <a:avLst/>
          </a:prstGeom>
          <a:noFill/>
        </p:spPr>
        <p:txBody>
          <a:bodyPr wrap="square" rtlCol="0">
            <a:spAutoFit/>
          </a:bodyPr>
          <a:lstStyle/>
          <a:p>
            <a:pPr marL="228600" indent="-228600" defTabSz="1005840">
              <a:buFont typeface="+mj-lt"/>
              <a:buAutoNum type="arabicPeriod"/>
            </a:pPr>
            <a:r>
              <a:rPr lang="en-US" sz="1100" dirty="0">
                <a:solidFill>
                  <a:prstClr val="black"/>
                </a:solidFill>
                <a:latin typeface="Verdana" panose="020B0604030504040204" pitchFamily="34" charset="0"/>
                <a:ea typeface="Verdana" panose="020B0604030504040204" pitchFamily="34" charset="0"/>
              </a:rPr>
              <a:t>Which statement is true about radiation?</a:t>
            </a:r>
          </a:p>
        </p:txBody>
      </p:sp>
      <p:sp>
        <p:nvSpPr>
          <p:cNvPr id="3" name="TextBox 2">
            <a:extLst>
              <a:ext uri="{FF2B5EF4-FFF2-40B4-BE49-F238E27FC236}">
                <a16:creationId xmlns:a16="http://schemas.microsoft.com/office/drawing/2014/main" id="{59F3363A-D547-4606-86B8-D947B9B6CF75}"/>
              </a:ext>
            </a:extLst>
          </p:cNvPr>
          <p:cNvSpPr txBox="1"/>
          <p:nvPr userDrawn="1"/>
        </p:nvSpPr>
        <p:spPr>
          <a:xfrm>
            <a:off x="2637232" y="1392489"/>
            <a:ext cx="3021494" cy="1261884"/>
          </a:xfrm>
          <a:prstGeom prst="rect">
            <a:avLst/>
          </a:prstGeom>
          <a:noFill/>
        </p:spPr>
        <p:txBody>
          <a:bodyPr wrap="square" rtlCol="0">
            <a:spAutoFit/>
          </a:bodyPr>
          <a:lstStyle/>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Radiation is the transfer of heat through electromagnetic waves</a:t>
            </a:r>
          </a:p>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Radiation is the transfer of heat through direct contact</a:t>
            </a:r>
          </a:p>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Radiation is more dangerous than conduction</a:t>
            </a:r>
          </a:p>
        </p:txBody>
      </p:sp>
      <p:sp>
        <p:nvSpPr>
          <p:cNvPr id="4" name="TextBox 3">
            <a:extLst>
              <a:ext uri="{FF2B5EF4-FFF2-40B4-BE49-F238E27FC236}">
                <a16:creationId xmlns:a16="http://schemas.microsoft.com/office/drawing/2014/main" id="{E90149C7-C1C7-4BAA-98B2-F7544EA35C69}"/>
              </a:ext>
            </a:extLst>
          </p:cNvPr>
          <p:cNvSpPr txBox="1"/>
          <p:nvPr userDrawn="1"/>
        </p:nvSpPr>
        <p:spPr>
          <a:xfrm>
            <a:off x="2543894" y="3060277"/>
            <a:ext cx="3279630" cy="261610"/>
          </a:xfrm>
          <a:prstGeom prst="rect">
            <a:avLst/>
          </a:prstGeom>
          <a:noFill/>
        </p:spPr>
        <p:txBody>
          <a:bodyPr wrap="square" rtlCol="0">
            <a:spAutoFit/>
          </a:bodyPr>
          <a:lstStyle/>
          <a:p>
            <a:pPr marL="228600" indent="-228600" defTabSz="1005840">
              <a:buFont typeface="+mj-lt"/>
              <a:buAutoNum type="arabicPeriod" startAt="2"/>
            </a:pPr>
            <a:r>
              <a:rPr lang="en-US" sz="1100" dirty="0">
                <a:solidFill>
                  <a:prstClr val="black"/>
                </a:solidFill>
                <a:latin typeface="Verdana" panose="020B0604030504040204" pitchFamily="34" charset="0"/>
                <a:ea typeface="Verdana" panose="020B0604030504040204" pitchFamily="34" charset="0"/>
              </a:rPr>
              <a:t>Which is true about UVA and UVB rays?</a:t>
            </a:r>
          </a:p>
        </p:txBody>
      </p:sp>
      <p:sp>
        <p:nvSpPr>
          <p:cNvPr id="5" name="TextBox 4">
            <a:extLst>
              <a:ext uri="{FF2B5EF4-FFF2-40B4-BE49-F238E27FC236}">
                <a16:creationId xmlns:a16="http://schemas.microsoft.com/office/drawing/2014/main" id="{9D3A2210-4A42-44E0-A612-0EA5EB748C84}"/>
              </a:ext>
            </a:extLst>
          </p:cNvPr>
          <p:cNvSpPr txBox="1"/>
          <p:nvPr userDrawn="1"/>
        </p:nvSpPr>
        <p:spPr>
          <a:xfrm>
            <a:off x="2637231" y="3321887"/>
            <a:ext cx="3021495" cy="1261884"/>
          </a:xfrm>
          <a:prstGeom prst="rect">
            <a:avLst/>
          </a:prstGeom>
          <a:noFill/>
        </p:spPr>
        <p:txBody>
          <a:bodyPr wrap="square" rtlCol="0">
            <a:spAutoFit/>
          </a:bodyPr>
          <a:lstStyle/>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Both rays can be blocked 100% by sunscreen</a:t>
            </a:r>
          </a:p>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UVA protects the surface, UVB protects beneath the surface</a:t>
            </a:r>
          </a:p>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UVB rays cause burning, UVA rays cause premature aging</a:t>
            </a:r>
          </a:p>
        </p:txBody>
      </p:sp>
      <p:sp>
        <p:nvSpPr>
          <p:cNvPr id="16" name="TextBox 15">
            <a:extLst>
              <a:ext uri="{FF2B5EF4-FFF2-40B4-BE49-F238E27FC236}">
                <a16:creationId xmlns:a16="http://schemas.microsoft.com/office/drawing/2014/main" id="{1A562E12-6107-493A-8C2C-FCBA2984F62E}"/>
              </a:ext>
            </a:extLst>
          </p:cNvPr>
          <p:cNvSpPr txBox="1"/>
          <p:nvPr userDrawn="1"/>
        </p:nvSpPr>
        <p:spPr>
          <a:xfrm>
            <a:off x="5791919" y="1153069"/>
            <a:ext cx="3208171" cy="261610"/>
          </a:xfrm>
          <a:prstGeom prst="rect">
            <a:avLst/>
          </a:prstGeom>
          <a:noFill/>
        </p:spPr>
        <p:txBody>
          <a:bodyPr wrap="square" rtlCol="0">
            <a:spAutoFit/>
          </a:bodyPr>
          <a:lstStyle/>
          <a:p>
            <a:pPr marL="228600" indent="-228600" defTabSz="1005840">
              <a:buFont typeface="+mj-lt"/>
              <a:buAutoNum type="arabicPeriod" startAt="3"/>
            </a:pPr>
            <a:r>
              <a:rPr lang="en-US" sz="1100" dirty="0">
                <a:solidFill>
                  <a:prstClr val="black"/>
                </a:solidFill>
                <a:latin typeface="Verdana" panose="020B0604030504040204" pitchFamily="34" charset="0"/>
                <a:ea typeface="Verdana" panose="020B0604030504040204" pitchFamily="34" charset="0"/>
              </a:rPr>
              <a:t>Which is true about SPF ratings?</a:t>
            </a:r>
          </a:p>
        </p:txBody>
      </p:sp>
      <p:sp>
        <p:nvSpPr>
          <p:cNvPr id="22" name="Rectangle 21">
            <a:extLst>
              <a:ext uri="{FF2B5EF4-FFF2-40B4-BE49-F238E27FC236}">
                <a16:creationId xmlns:a16="http://schemas.microsoft.com/office/drawing/2014/main" id="{2BEACE44-BD79-4365-83DC-3C53C5BE4244}"/>
              </a:ext>
            </a:extLst>
          </p:cNvPr>
          <p:cNvSpPr/>
          <p:nvPr userDrawn="1"/>
        </p:nvSpPr>
        <p:spPr>
          <a:xfrm>
            <a:off x="5911740" y="1477327"/>
            <a:ext cx="2968528" cy="1261884"/>
          </a:xfrm>
          <a:prstGeom prst="rect">
            <a:avLst/>
          </a:prstGeom>
        </p:spPr>
        <p:txBody>
          <a:bodyPr wrap="square">
            <a:spAutoFit/>
          </a:bodyPr>
          <a:lstStyle/>
          <a:p>
            <a:pPr marL="377190" indent="-228600" defTabSz="1005840">
              <a:lnSpc>
                <a:spcPct val="100000"/>
              </a:lnSpc>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The highest rating is 100% effective</a:t>
            </a:r>
          </a:p>
          <a:p>
            <a:pPr marL="377190" indent="-228600" defTabSz="1005840">
              <a:lnSpc>
                <a:spcPct val="100000"/>
              </a:lnSpc>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The rating number means it will protect you that many times longer than without sunscreen</a:t>
            </a:r>
          </a:p>
          <a:p>
            <a:pPr marL="377190" indent="-228600" defTabSz="1005840">
              <a:lnSpc>
                <a:spcPct val="100000"/>
              </a:lnSpc>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SPF doesn’t matter after 1 pm</a:t>
            </a:r>
          </a:p>
        </p:txBody>
      </p:sp>
      <p:sp>
        <p:nvSpPr>
          <p:cNvPr id="7" name="TextBox 6">
            <a:extLst>
              <a:ext uri="{FF2B5EF4-FFF2-40B4-BE49-F238E27FC236}">
                <a16:creationId xmlns:a16="http://schemas.microsoft.com/office/drawing/2014/main" id="{30732249-B8E3-4BF2-812E-2E3E65353BC9}"/>
              </a:ext>
            </a:extLst>
          </p:cNvPr>
          <p:cNvSpPr txBox="1"/>
          <p:nvPr userDrawn="1"/>
        </p:nvSpPr>
        <p:spPr>
          <a:xfrm>
            <a:off x="56708" y="130477"/>
            <a:ext cx="2388780"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Be sure to enter your answers in the Read It section of the Google Form.</a:t>
            </a:r>
            <a:endPar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642365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xplore It">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18B184C7-2DDB-4C94-9702-EEBF2D5484ED}"/>
              </a:ext>
            </a:extLst>
          </p:cNvPr>
          <p:cNvSpPr txBox="1"/>
          <p:nvPr userDrawn="1"/>
        </p:nvSpPr>
        <p:spPr>
          <a:xfrm>
            <a:off x="4434561" y="43658"/>
            <a:ext cx="219421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1 </a:t>
            </a:r>
          </a:p>
        </p:txBody>
      </p:sp>
      <p:pic>
        <p:nvPicPr>
          <p:cNvPr id="40" name="Picture 39" descr="A picture containing tableware, indoor, sitting, table&#10;&#10;Description automatically generated">
            <a:extLst>
              <a:ext uri="{FF2B5EF4-FFF2-40B4-BE49-F238E27FC236}">
                <a16:creationId xmlns:a16="http://schemas.microsoft.com/office/drawing/2014/main" id="{C0471EE8-4C12-40AD-A534-94B8AB727142}"/>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3755"/>
                    </a14:imgEffect>
                    <a14:imgEffect>
                      <a14:saturation sat="0"/>
                    </a14:imgEffect>
                  </a14:imgLayer>
                </a14:imgProps>
              </a:ext>
              <a:ext uri="{28A0092B-C50C-407E-A947-70E740481C1C}">
                <a14:useLocalDpi xmlns:a14="http://schemas.microsoft.com/office/drawing/2010/main" val="0"/>
              </a:ext>
            </a:extLst>
          </a:blip>
          <a:stretch>
            <a:fillRect/>
          </a:stretch>
        </p:blipFill>
        <p:spPr>
          <a:xfrm>
            <a:off x="6332440" y="614608"/>
            <a:ext cx="1656703" cy="949843"/>
          </a:xfrm>
          <a:prstGeom prst="rect">
            <a:avLst/>
          </a:prstGeom>
        </p:spPr>
      </p:pic>
      <p:pic>
        <p:nvPicPr>
          <p:cNvPr id="42" name="Picture 41" descr="A picture containing tableware, indoor, sitting, table&#10;&#10;Description automatically generated">
            <a:extLst>
              <a:ext uri="{FF2B5EF4-FFF2-40B4-BE49-F238E27FC236}">
                <a16:creationId xmlns:a16="http://schemas.microsoft.com/office/drawing/2014/main" id="{27AC6BE4-1CD0-45AC-A5E4-3B05425545F9}"/>
              </a:ext>
            </a:extLst>
          </p:cNvPr>
          <p:cNvPicPr>
            <a:picLocks noChangeAspect="1"/>
          </p:cNvPicPr>
          <p:nvPr userDrawn="1"/>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606209" y="614607"/>
            <a:ext cx="1656703" cy="949843"/>
          </a:xfrm>
          <a:prstGeom prst="rect">
            <a:avLst/>
          </a:prstGeom>
        </p:spPr>
      </p:pic>
      <p:sp>
        <p:nvSpPr>
          <p:cNvPr id="44" name="TextBox 43">
            <a:extLst>
              <a:ext uri="{FF2B5EF4-FFF2-40B4-BE49-F238E27FC236}">
                <a16:creationId xmlns:a16="http://schemas.microsoft.com/office/drawing/2014/main" id="{4F2136FD-6201-4DB9-AEF4-88FC97031209}"/>
              </a:ext>
            </a:extLst>
          </p:cNvPr>
          <p:cNvSpPr txBox="1"/>
          <p:nvPr userDrawn="1"/>
        </p:nvSpPr>
        <p:spPr>
          <a:xfrm>
            <a:off x="14963" y="43658"/>
            <a:ext cx="2331719" cy="2600712"/>
          </a:xfrm>
          <a:prstGeom prst="rect">
            <a:avLst/>
          </a:prstGeom>
          <a:noFill/>
        </p:spPr>
        <p:txBody>
          <a:bodyPr wrap="square" rtlCol="0">
            <a:spAutoFit/>
          </a:bodyPr>
          <a:lstStyle/>
          <a:p>
            <a:pPr>
              <a:spcAft>
                <a:spcPts val="600"/>
              </a:spcAft>
            </a:pPr>
            <a:r>
              <a:rPr lang="en-US" sz="1400" dirty="0"/>
              <a:t>For this activity you will need the following supplies:</a:t>
            </a:r>
          </a:p>
          <a:p>
            <a:pPr marL="285750" indent="-285750">
              <a:spcAft>
                <a:spcPts val="0"/>
              </a:spcAft>
              <a:buFont typeface="Wingdings" pitchFamily="2" charset="2"/>
              <a:buChar char="Ø"/>
            </a:pPr>
            <a:r>
              <a:rPr lang="en-US" sz="1300" dirty="0"/>
              <a:t>2 Ice cubes</a:t>
            </a:r>
          </a:p>
          <a:p>
            <a:pPr marL="285750" indent="-285750">
              <a:spcAft>
                <a:spcPts val="0"/>
              </a:spcAft>
              <a:buFont typeface="Wingdings" pitchFamily="2" charset="2"/>
              <a:buChar char="Ø"/>
            </a:pPr>
            <a:r>
              <a:rPr lang="en-US" sz="1300" dirty="0"/>
              <a:t>Something Metal </a:t>
            </a:r>
          </a:p>
          <a:p>
            <a:pPr marL="457200" lvl="1" indent="-228600">
              <a:spcAft>
                <a:spcPts val="0"/>
              </a:spcAft>
              <a:buFont typeface="Arial" panose="020B0604020202020204" pitchFamily="34" charset="0"/>
              <a:buChar char="•"/>
            </a:pPr>
            <a:r>
              <a:rPr lang="en-US" sz="1300" dirty="0"/>
              <a:t>A spoon or aluminum pan will work well</a:t>
            </a:r>
          </a:p>
          <a:p>
            <a:pPr marL="285750" indent="-285750">
              <a:spcAft>
                <a:spcPts val="0"/>
              </a:spcAft>
              <a:buFont typeface="Wingdings" pitchFamily="2" charset="2"/>
              <a:buChar char="Ø"/>
            </a:pPr>
            <a:r>
              <a:rPr lang="en-US" sz="1300" dirty="0"/>
              <a:t>Something plastic</a:t>
            </a:r>
          </a:p>
          <a:p>
            <a:pPr marL="457200" lvl="1" indent="-228600">
              <a:spcAft>
                <a:spcPts val="0"/>
              </a:spcAft>
              <a:buFont typeface="Arial" panose="020B0604020202020204" pitchFamily="34" charset="0"/>
              <a:buChar char="•"/>
            </a:pPr>
            <a:r>
              <a:rPr lang="en-US" sz="1300" dirty="0"/>
              <a:t>A spoon or plastic container will work </a:t>
            </a:r>
          </a:p>
          <a:p>
            <a:pPr marL="285750" lvl="0" indent="-285750">
              <a:spcAft>
                <a:spcPts val="0"/>
              </a:spcAft>
              <a:buFont typeface="Wingdings" pitchFamily="2" charset="2"/>
              <a:buChar char="Ø"/>
            </a:pPr>
            <a:r>
              <a:rPr lang="en-US" sz="1300" dirty="0"/>
              <a:t>Something to keep time</a:t>
            </a:r>
          </a:p>
          <a:p>
            <a:pPr marL="457200" lvl="1" indent="-228600">
              <a:spcAft>
                <a:spcPts val="0"/>
              </a:spcAft>
              <a:buFont typeface="Arial" panose="020B0604020202020204" pitchFamily="34" charset="0"/>
              <a:buChar char="•"/>
            </a:pPr>
            <a:r>
              <a:rPr lang="en-US" sz="1300" dirty="0"/>
              <a:t>A stopwatch or kitchen timer will work</a:t>
            </a:r>
          </a:p>
        </p:txBody>
      </p:sp>
      <p:sp>
        <p:nvSpPr>
          <p:cNvPr id="46" name="TextBox 45">
            <a:extLst>
              <a:ext uri="{FF2B5EF4-FFF2-40B4-BE49-F238E27FC236}">
                <a16:creationId xmlns:a16="http://schemas.microsoft.com/office/drawing/2014/main" id="{05C8C305-59A8-4095-A8A7-EB84422E0BF3}"/>
              </a:ext>
            </a:extLst>
          </p:cNvPr>
          <p:cNvSpPr txBox="1"/>
          <p:nvPr userDrawn="1"/>
        </p:nvSpPr>
        <p:spPr>
          <a:xfrm>
            <a:off x="98846" y="2888844"/>
            <a:ext cx="2325189"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Be sure to enter your answers in the Explore It section of the Google Form.</a:t>
            </a:r>
            <a:endPar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p:txBody>
      </p:sp>
      <p:sp>
        <p:nvSpPr>
          <p:cNvPr id="48" name="TextBox 47">
            <a:extLst>
              <a:ext uri="{FF2B5EF4-FFF2-40B4-BE49-F238E27FC236}">
                <a16:creationId xmlns:a16="http://schemas.microsoft.com/office/drawing/2014/main" id="{C369B453-443F-425E-B5C9-16553863A4F3}"/>
              </a:ext>
            </a:extLst>
          </p:cNvPr>
          <p:cNvSpPr txBox="1"/>
          <p:nvPr userDrawn="1"/>
        </p:nvSpPr>
        <p:spPr>
          <a:xfrm>
            <a:off x="2615645" y="1760690"/>
            <a:ext cx="6380922" cy="1908215"/>
          </a:xfrm>
          <a:prstGeom prst="rect">
            <a:avLst/>
          </a:prstGeom>
          <a:noFill/>
        </p:spPr>
        <p:txBody>
          <a:bodyPr wrap="square" rtlCol="0">
            <a:spAutoFit/>
          </a:bodyPr>
          <a:lstStyle/>
          <a:p>
            <a:pPr marL="285750" indent="-285750" defTabSz="1005840">
              <a:spcAft>
                <a:spcPts val="600"/>
              </a:spcAft>
              <a:buFont typeface="Arial" panose="020B0604020202020204" pitchFamily="34" charset="0"/>
              <a:buChar char="•"/>
            </a:pPr>
            <a:r>
              <a:rPr lang="en-US" sz="1400" dirty="0">
                <a:solidFill>
                  <a:prstClr val="black"/>
                </a:solidFill>
                <a:latin typeface="Verdana" panose="020B0604030504040204" pitchFamily="34" charset="0"/>
                <a:ea typeface="Verdana" panose="020B0604030504040204" pitchFamily="34" charset="0"/>
              </a:rPr>
              <a:t>Obtain two ice cubes of similar size.</a:t>
            </a:r>
          </a:p>
          <a:p>
            <a:pPr marL="285750" indent="-285750" defTabSz="1005840">
              <a:spcAft>
                <a:spcPts val="600"/>
              </a:spcAft>
              <a:buFont typeface="Arial" panose="020B0604020202020204" pitchFamily="34" charset="0"/>
              <a:buChar char="•"/>
            </a:pPr>
            <a:r>
              <a:rPr lang="en-US" sz="1400" dirty="0">
                <a:solidFill>
                  <a:prstClr val="black"/>
                </a:solidFill>
                <a:latin typeface="Verdana" panose="020B0604030504040204" pitchFamily="34" charset="0"/>
                <a:ea typeface="Verdana" panose="020B0604030504040204" pitchFamily="34" charset="0"/>
              </a:rPr>
              <a:t>Place one ice cube on your metal object, and the other on the plastic object. </a:t>
            </a:r>
          </a:p>
          <a:p>
            <a:pPr marL="285750" indent="-285750" defTabSz="1005840">
              <a:spcAft>
                <a:spcPts val="600"/>
              </a:spcAft>
              <a:buFont typeface="Arial" panose="020B0604020202020204" pitchFamily="34" charset="0"/>
              <a:buChar char="•"/>
            </a:pPr>
            <a:r>
              <a:rPr lang="en-US" sz="1400" dirty="0">
                <a:solidFill>
                  <a:prstClr val="black"/>
                </a:solidFill>
                <a:latin typeface="Verdana" panose="020B0604030504040204" pitchFamily="34" charset="0"/>
                <a:ea typeface="Verdana" panose="020B0604030504040204" pitchFamily="34" charset="0"/>
              </a:rPr>
              <a:t>Use a timer to record how fast it takes for each ice cube to melt.</a:t>
            </a:r>
          </a:p>
          <a:p>
            <a:pPr marL="285750" indent="-285750" defTabSz="1005840">
              <a:spcAft>
                <a:spcPts val="600"/>
              </a:spcAft>
              <a:buFont typeface="Arial" panose="020B0604020202020204" pitchFamily="34" charset="0"/>
              <a:buChar char="•"/>
            </a:pPr>
            <a:endParaRPr lang="en-US" sz="1400" dirty="0">
              <a:solidFill>
                <a:prstClr val="black"/>
              </a:solidFill>
              <a:latin typeface="Verdana" panose="020B0604030504040204" pitchFamily="34" charset="0"/>
              <a:ea typeface="Verdana" panose="020B0604030504040204" pitchFamily="34" charset="0"/>
            </a:endParaRPr>
          </a:p>
          <a:p>
            <a:pPr marL="342900" indent="-342900" defTabSz="1005840">
              <a:spcAft>
                <a:spcPts val="600"/>
              </a:spcAft>
              <a:buFont typeface="+mj-lt"/>
              <a:buAutoNum type="arabicPeriod"/>
            </a:pPr>
            <a:r>
              <a:rPr lang="en-US" sz="1400" dirty="0">
                <a:solidFill>
                  <a:prstClr val="black"/>
                </a:solidFill>
                <a:latin typeface="Verdana" panose="020B0604030504040204" pitchFamily="34" charset="0"/>
                <a:ea typeface="Verdana" panose="020B0604030504040204" pitchFamily="34" charset="0"/>
              </a:rPr>
              <a:t>Which ice cube melted faster? Explain why you think you got the results you did.</a:t>
            </a:r>
          </a:p>
        </p:txBody>
      </p:sp>
      <p:sp>
        <p:nvSpPr>
          <p:cNvPr id="50" name="TextBox 49">
            <a:extLst>
              <a:ext uri="{FF2B5EF4-FFF2-40B4-BE49-F238E27FC236}">
                <a16:creationId xmlns:a16="http://schemas.microsoft.com/office/drawing/2014/main" id="{F1BBF42A-053D-4A0E-9B3E-7D65FC800366}"/>
              </a:ext>
            </a:extLst>
          </p:cNvPr>
          <p:cNvSpPr txBox="1"/>
          <p:nvPr userDrawn="1"/>
        </p:nvSpPr>
        <p:spPr>
          <a:xfrm>
            <a:off x="2615645" y="3754721"/>
            <a:ext cx="5373498" cy="1169551"/>
          </a:xfrm>
          <a:prstGeom prst="rect">
            <a:avLst/>
          </a:prstGeom>
          <a:noFill/>
        </p:spPr>
        <p:txBody>
          <a:bodyPr wrap="square" rtlCol="0">
            <a:spAutoFit/>
          </a:bodyPr>
          <a:lstStyle/>
          <a:p>
            <a:pPr defTabSz="1005840"/>
            <a:r>
              <a:rPr lang="en-US" sz="1400" dirty="0">
                <a:solidFill>
                  <a:prstClr val="black"/>
                </a:solidFill>
                <a:latin typeface="Verdana" panose="020B0604030504040204" pitchFamily="34" charset="0"/>
                <a:ea typeface="Verdana" panose="020B0604030504040204" pitchFamily="34" charset="0"/>
              </a:rPr>
              <a:t>When two objects are in direct contact with each other (touching), heat is able to transfer.  This is called </a:t>
            </a:r>
            <a:r>
              <a:rPr lang="en-US" sz="1400" b="1" dirty="0">
                <a:solidFill>
                  <a:prstClr val="black"/>
                </a:solidFill>
                <a:latin typeface="Verdana" panose="020B0604030504040204" pitchFamily="34" charset="0"/>
                <a:ea typeface="Verdana" panose="020B0604030504040204" pitchFamily="34" charset="0"/>
              </a:rPr>
              <a:t>conduction</a:t>
            </a:r>
            <a:r>
              <a:rPr lang="en-US" sz="1400" dirty="0">
                <a:solidFill>
                  <a:prstClr val="black"/>
                </a:solidFill>
                <a:latin typeface="Verdana" panose="020B0604030504040204" pitchFamily="34" charset="0"/>
                <a:ea typeface="Verdana" panose="020B0604030504040204" pitchFamily="34" charset="0"/>
              </a:rPr>
              <a:t>. </a:t>
            </a:r>
          </a:p>
          <a:p>
            <a:pPr defTabSz="1005840"/>
            <a:endParaRPr lang="en-US" sz="1400" dirty="0">
              <a:solidFill>
                <a:prstClr val="black"/>
              </a:solidFill>
              <a:latin typeface="Verdana" panose="020B0604030504040204" pitchFamily="34" charset="0"/>
              <a:ea typeface="Verdana" panose="020B0604030504040204" pitchFamily="34" charset="0"/>
            </a:endParaRPr>
          </a:p>
          <a:p>
            <a:pPr marL="0" indent="-342900" defTabSz="1005840">
              <a:buFont typeface="+mj-lt"/>
              <a:buAutoNum type="arabicPeriod" startAt="2"/>
            </a:pPr>
            <a:r>
              <a:rPr lang="en-US" sz="1400" dirty="0">
                <a:solidFill>
                  <a:prstClr val="black"/>
                </a:solidFill>
                <a:latin typeface="Verdana" panose="020B0604030504040204" pitchFamily="34" charset="0"/>
                <a:ea typeface="Verdana" panose="020B0604030504040204" pitchFamily="34" charset="0"/>
              </a:rPr>
              <a:t>What are two other examples of conduction?</a:t>
            </a:r>
          </a:p>
        </p:txBody>
      </p:sp>
      <p:pic>
        <p:nvPicPr>
          <p:cNvPr id="52" name="Picture 51" descr="A picture containing food&#10;&#10;Description automatically generated">
            <a:extLst>
              <a:ext uri="{FF2B5EF4-FFF2-40B4-BE49-F238E27FC236}">
                <a16:creationId xmlns:a16="http://schemas.microsoft.com/office/drawing/2014/main" id="{AEBB8518-D9C2-4C00-98ED-99036553884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303720" y="879027"/>
            <a:ext cx="685423" cy="685423"/>
          </a:xfrm>
          <a:prstGeom prst="rect">
            <a:avLst/>
          </a:prstGeom>
        </p:spPr>
      </p:pic>
      <p:sp>
        <p:nvSpPr>
          <p:cNvPr id="54" name="TextBox 53">
            <a:extLst>
              <a:ext uri="{FF2B5EF4-FFF2-40B4-BE49-F238E27FC236}">
                <a16:creationId xmlns:a16="http://schemas.microsoft.com/office/drawing/2014/main" id="{56E25B3A-8718-4496-9293-B3A94EA17200}"/>
              </a:ext>
            </a:extLst>
          </p:cNvPr>
          <p:cNvSpPr txBox="1"/>
          <p:nvPr userDrawn="1"/>
        </p:nvSpPr>
        <p:spPr>
          <a:xfrm>
            <a:off x="3399572" y="1187369"/>
            <a:ext cx="1373577" cy="307777"/>
          </a:xfrm>
          <a:prstGeom prst="rect">
            <a:avLst/>
          </a:prstGeom>
          <a:noFill/>
        </p:spPr>
        <p:txBody>
          <a:bodyPr wrap="square" rtlCol="0">
            <a:spAutoFit/>
          </a:bodyPr>
          <a:lstStyle/>
          <a:p>
            <a:r>
              <a:rPr lang="en-US" sz="1400" dirty="0"/>
              <a:t>Metal Spoon</a:t>
            </a:r>
          </a:p>
        </p:txBody>
      </p:sp>
      <p:sp>
        <p:nvSpPr>
          <p:cNvPr id="56" name="TextBox 55">
            <a:extLst>
              <a:ext uri="{FF2B5EF4-FFF2-40B4-BE49-F238E27FC236}">
                <a16:creationId xmlns:a16="http://schemas.microsoft.com/office/drawing/2014/main" id="{B21D48FB-CEBB-4DF4-877A-323BB7CD15A9}"/>
              </a:ext>
            </a:extLst>
          </p:cNvPr>
          <p:cNvSpPr txBox="1"/>
          <p:nvPr userDrawn="1"/>
        </p:nvSpPr>
        <p:spPr>
          <a:xfrm>
            <a:off x="6131292" y="1187369"/>
            <a:ext cx="1373577" cy="307777"/>
          </a:xfrm>
          <a:prstGeom prst="rect">
            <a:avLst/>
          </a:prstGeom>
          <a:noFill/>
        </p:spPr>
        <p:txBody>
          <a:bodyPr wrap="square" rtlCol="0">
            <a:spAutoFit/>
          </a:bodyPr>
          <a:lstStyle/>
          <a:p>
            <a:r>
              <a:rPr lang="en-US" sz="1400" dirty="0"/>
              <a:t>Plastic Spoon</a:t>
            </a:r>
          </a:p>
        </p:txBody>
      </p:sp>
      <p:pic>
        <p:nvPicPr>
          <p:cNvPr id="58" name="Picture 57" descr="A picture containing food&#10;&#10;Description automatically generated">
            <a:extLst>
              <a:ext uri="{FF2B5EF4-FFF2-40B4-BE49-F238E27FC236}">
                <a16:creationId xmlns:a16="http://schemas.microsoft.com/office/drawing/2014/main" id="{750EEF2F-7FB1-41D6-9E23-0F34E29CFB4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572000" y="810848"/>
            <a:ext cx="685423" cy="685423"/>
          </a:xfrm>
          <a:prstGeom prst="rect">
            <a:avLst/>
          </a:prstGeom>
        </p:spPr>
      </p:pic>
    </p:spTree>
    <p:extLst>
      <p:ext uri="{BB962C8B-B14F-4D97-AF65-F5344CB8AC3E}">
        <p14:creationId xmlns:p14="http://schemas.microsoft.com/office/powerpoint/2010/main" val="1691766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jpg"/><Relationship Id="rId4" Type="http://schemas.openxmlformats.org/officeDocument/2006/relationships/theme" Target="../theme/theme1.xml"/><Relationship Id="rId9" Type="http://schemas.openxmlformats.org/officeDocument/2006/relationships/image" Target="../media/image5.svg"/></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image" Target="../media/image11.png"/><Relationship Id="rId4" Type="http://schemas.openxmlformats.org/officeDocument/2006/relationships/image" Target="../media/image10.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11.xml"/><Relationship Id="rId1" Type="http://schemas.openxmlformats.org/officeDocument/2006/relationships/slideLayout" Target="../slideLayouts/slideLayout21.xml"/><Relationship Id="rId4" Type="http://schemas.openxmlformats.org/officeDocument/2006/relationships/image" Target="../media/image11.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12.xml"/><Relationship Id="rId1" Type="http://schemas.openxmlformats.org/officeDocument/2006/relationships/slideLayout" Target="../slideLayouts/slideLayout2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13.xml"/><Relationship Id="rId1" Type="http://schemas.openxmlformats.org/officeDocument/2006/relationships/slideLayout" Target="../slideLayouts/slideLayout23.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theme" Target="../theme/theme2.xml"/><Relationship Id="rId1" Type="http://schemas.openxmlformats.org/officeDocument/2006/relationships/slideLayout" Target="../slideLayouts/slideLayout4.xml"/><Relationship Id="rId4"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3.xml"/><Relationship Id="rId1" Type="http://schemas.openxmlformats.org/officeDocument/2006/relationships/slideLayout" Target="../slideLayouts/slideLayout5.xml"/><Relationship Id="rId4"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6.xml"/><Relationship Id="rId1" Type="http://schemas.openxmlformats.org/officeDocument/2006/relationships/slideLayout" Target="../slideLayouts/slideLayout12.xml"/><Relationship Id="rId4"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8.xml"/><Relationship Id="rId1" Type="http://schemas.openxmlformats.org/officeDocument/2006/relationships/slideLayout" Target="../slideLayouts/slideLayout16.xml"/><Relationship Id="rId4" Type="http://schemas.openxmlformats.org/officeDocument/2006/relationships/image" Target="../media/image11.png"/></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room filled with furniture and a tv&#10;&#10;Description automatically generated">
            <a:extLst>
              <a:ext uri="{FF2B5EF4-FFF2-40B4-BE49-F238E27FC236}">
                <a16:creationId xmlns:a16="http://schemas.microsoft.com/office/drawing/2014/main" id="{FA89B865-0EF6-4FF5-9801-003FE29D8EA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pic>
        <p:nvPicPr>
          <p:cNvPr id="28" name="Picture 27" descr="A view of a city at sunset&#10;&#10;Description automatically generated">
            <a:extLst>
              <a:ext uri="{FF2B5EF4-FFF2-40B4-BE49-F238E27FC236}">
                <a16:creationId xmlns:a16="http://schemas.microsoft.com/office/drawing/2014/main" id="{37C5E802-E7ED-4488-B284-56EE3C656798}"/>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a:off x="3182975" y="1669090"/>
            <a:ext cx="546187" cy="406201"/>
          </a:xfrm>
          <a:prstGeom prst="rect">
            <a:avLst/>
          </a:prstGeom>
        </p:spPr>
      </p:pic>
      <p:pic>
        <p:nvPicPr>
          <p:cNvPr id="30" name="Picture 29" descr="A view of a city at sunset&#10;&#10;Description automatically generated">
            <a:extLst>
              <a:ext uri="{FF2B5EF4-FFF2-40B4-BE49-F238E27FC236}">
                <a16:creationId xmlns:a16="http://schemas.microsoft.com/office/drawing/2014/main" id="{85020A50-D04D-4D14-BEF8-2F920E7AE8B0}"/>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419574">
            <a:off x="954987" y="1904146"/>
            <a:ext cx="616552" cy="483379"/>
          </a:xfrm>
          <a:prstGeom prst="rect">
            <a:avLst/>
          </a:prstGeom>
        </p:spPr>
      </p:pic>
      <p:pic>
        <p:nvPicPr>
          <p:cNvPr id="31" name="Picture 30" descr="A view of a city at sunset&#10;&#10;Description automatically generated">
            <a:extLst>
              <a:ext uri="{FF2B5EF4-FFF2-40B4-BE49-F238E27FC236}">
                <a16:creationId xmlns:a16="http://schemas.microsoft.com/office/drawing/2014/main" id="{0DECDE56-9A4D-4BA3-BCB5-B594EF08FDD5}"/>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439823">
            <a:off x="1683043" y="1902247"/>
            <a:ext cx="616552" cy="483379"/>
          </a:xfrm>
          <a:prstGeom prst="rect">
            <a:avLst/>
          </a:prstGeom>
        </p:spPr>
      </p:pic>
      <p:pic>
        <p:nvPicPr>
          <p:cNvPr id="33" name="Picture 32" descr="A view of a city at sunset&#10;&#10;Description automatically generated">
            <a:extLst>
              <a:ext uri="{FF2B5EF4-FFF2-40B4-BE49-F238E27FC236}">
                <a16:creationId xmlns:a16="http://schemas.microsoft.com/office/drawing/2014/main" id="{39030FD3-4A0F-47D4-AB12-F73287E3A8B0}"/>
              </a:ext>
            </a:extLst>
          </p:cNvPr>
          <p:cNvPicPr>
            <a:picLocks/>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360000">
            <a:off x="494916" y="2748870"/>
            <a:ext cx="877824" cy="621792"/>
          </a:xfrm>
          <a:prstGeom prst="rect">
            <a:avLst/>
          </a:prstGeom>
        </p:spPr>
      </p:pic>
      <p:pic>
        <p:nvPicPr>
          <p:cNvPr id="34" name="Picture 33" descr="A view of a city at sunset&#10;&#10;Description automatically generated">
            <a:extLst>
              <a:ext uri="{FF2B5EF4-FFF2-40B4-BE49-F238E27FC236}">
                <a16:creationId xmlns:a16="http://schemas.microsoft.com/office/drawing/2014/main" id="{A2C4B320-A8FB-4A2C-AA3A-44309BEBC311}"/>
              </a:ext>
            </a:extLst>
          </p:cNvPr>
          <p:cNvPicPr>
            <a:picLocks/>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420000">
            <a:off x="1496804" y="2742514"/>
            <a:ext cx="832104" cy="621792"/>
          </a:xfrm>
          <a:prstGeom prst="rect">
            <a:avLst/>
          </a:prstGeom>
        </p:spPr>
      </p:pic>
      <p:pic>
        <p:nvPicPr>
          <p:cNvPr id="36" name="Picture 35" descr="A view of a city at sunset&#10;&#10;Description automatically generated">
            <a:extLst>
              <a:ext uri="{FF2B5EF4-FFF2-40B4-BE49-F238E27FC236}">
                <a16:creationId xmlns:a16="http://schemas.microsoft.com/office/drawing/2014/main" id="{AFA68622-0171-4F53-A5CA-20E2B2350978}"/>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720000">
            <a:off x="4633242" y="1894296"/>
            <a:ext cx="616552" cy="483379"/>
          </a:xfrm>
          <a:prstGeom prst="rect">
            <a:avLst/>
          </a:prstGeom>
        </p:spPr>
      </p:pic>
      <p:pic>
        <p:nvPicPr>
          <p:cNvPr id="38" name="Picture 37" descr="A view of a city at sunset&#10;&#10;Description automatically generated">
            <a:extLst>
              <a:ext uri="{FF2B5EF4-FFF2-40B4-BE49-F238E27FC236}">
                <a16:creationId xmlns:a16="http://schemas.microsoft.com/office/drawing/2014/main" id="{EC4354A7-BE0F-4608-8073-C6B311B50738}"/>
              </a:ext>
            </a:extLst>
          </p:cNvPr>
          <p:cNvPicPr>
            <a:picLocks/>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720000">
            <a:off x="5356575" y="1893752"/>
            <a:ext cx="621792" cy="483379"/>
          </a:xfrm>
          <a:prstGeom prst="rect">
            <a:avLst/>
          </a:prstGeom>
        </p:spPr>
      </p:pic>
      <p:pic>
        <p:nvPicPr>
          <p:cNvPr id="39" name="Picture 38" descr="A view of a city at sunset&#10;&#10;Description automatically generated">
            <a:extLst>
              <a:ext uri="{FF2B5EF4-FFF2-40B4-BE49-F238E27FC236}">
                <a16:creationId xmlns:a16="http://schemas.microsoft.com/office/drawing/2014/main" id="{70923AD8-A557-44E6-8CD1-299651A19685}"/>
              </a:ext>
            </a:extLst>
          </p:cNvPr>
          <p:cNvPicPr>
            <a:picLocks/>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840000">
            <a:off x="4651809" y="2742658"/>
            <a:ext cx="841248" cy="630936"/>
          </a:xfrm>
          <a:prstGeom prst="rect">
            <a:avLst/>
          </a:prstGeom>
        </p:spPr>
      </p:pic>
      <p:pic>
        <p:nvPicPr>
          <p:cNvPr id="43" name="Picture 42" descr="A view of a city at sunset&#10;&#10;Description automatically generated">
            <a:extLst>
              <a:ext uri="{FF2B5EF4-FFF2-40B4-BE49-F238E27FC236}">
                <a16:creationId xmlns:a16="http://schemas.microsoft.com/office/drawing/2014/main" id="{2985A83F-9B4B-4868-8E4F-352ECAD98563}"/>
              </a:ext>
            </a:extLst>
          </p:cNvPr>
          <p:cNvPicPr>
            <a:picLocks/>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840000">
            <a:off x="5625557" y="2749406"/>
            <a:ext cx="877824" cy="621792"/>
          </a:xfrm>
          <a:prstGeom prst="rect">
            <a:avLst/>
          </a:prstGeom>
        </p:spPr>
      </p:pic>
      <p:sp>
        <p:nvSpPr>
          <p:cNvPr id="106" name="TextBox 105">
            <a:extLst>
              <a:ext uri="{FF2B5EF4-FFF2-40B4-BE49-F238E27FC236}">
                <a16:creationId xmlns:a16="http://schemas.microsoft.com/office/drawing/2014/main" id="{6F50BBDB-E035-4DD5-9F03-A99F97EF3761}"/>
              </a:ext>
            </a:extLst>
          </p:cNvPr>
          <p:cNvSpPr txBox="1"/>
          <p:nvPr userDrawn="1"/>
        </p:nvSpPr>
        <p:spPr>
          <a:xfrm>
            <a:off x="6941127" y="4934877"/>
            <a:ext cx="2016757" cy="215444"/>
          </a:xfrm>
          <a:prstGeom prst="rect">
            <a:avLst/>
          </a:prstGeom>
          <a:noFill/>
        </p:spPr>
        <p:txBody>
          <a:bodyPr wrap="square" rtlCol="0">
            <a:spAutoFit/>
          </a:bodyPr>
          <a:lstStyle/>
          <a:p>
            <a:pPr algn="ctr"/>
            <a:r>
              <a:rPr lang="en-US" sz="800" dirty="0">
                <a:solidFill>
                  <a:schemeClr val="bg1">
                    <a:lumMod val="50000"/>
                  </a:schemeClr>
                </a:solidFill>
                <a:latin typeface="Verdana" panose="020B0604030504040204" pitchFamily="34" charset="0"/>
                <a:ea typeface="Verdana" panose="020B0604030504040204" pitchFamily="34" charset="0"/>
              </a:rPr>
              <a:t>Version 8/20 © Kesler Science, LLC</a:t>
            </a:r>
          </a:p>
        </p:txBody>
      </p:sp>
      <p:pic>
        <p:nvPicPr>
          <p:cNvPr id="107" name="Picture 106" descr="A close up of a logo&#10;&#10;Description automatically generated">
            <a:extLst>
              <a:ext uri="{FF2B5EF4-FFF2-40B4-BE49-F238E27FC236}">
                <a16:creationId xmlns:a16="http://schemas.microsoft.com/office/drawing/2014/main" id="{20C0D8F0-9B96-4151-AE0F-9A58277F2D0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730117" y="416510"/>
            <a:ext cx="1383912" cy="597460"/>
          </a:xfrm>
          <a:prstGeom prst="rect">
            <a:avLst/>
          </a:prstGeom>
        </p:spPr>
      </p:pic>
      <p:sp>
        <p:nvSpPr>
          <p:cNvPr id="108" name="TextBox 107">
            <a:extLst>
              <a:ext uri="{FF2B5EF4-FFF2-40B4-BE49-F238E27FC236}">
                <a16:creationId xmlns:a16="http://schemas.microsoft.com/office/drawing/2014/main" id="{8C83919F-57D3-4242-83B1-8022FBAC80C8}"/>
              </a:ext>
            </a:extLst>
          </p:cNvPr>
          <p:cNvSpPr txBox="1"/>
          <p:nvPr userDrawn="1"/>
        </p:nvSpPr>
        <p:spPr>
          <a:xfrm>
            <a:off x="2629054" y="617912"/>
            <a:ext cx="1586038" cy="1028423"/>
          </a:xfrm>
          <a:prstGeom prst="rect">
            <a:avLst/>
          </a:prstGeom>
          <a:noFill/>
        </p:spPr>
        <p:txBody>
          <a:bodyPr wrap="square" rtlCol="0">
            <a:spAutoFit/>
          </a:bodyPr>
          <a:lstStyle/>
          <a:p>
            <a:pPr algn="ctr">
              <a:lnSpc>
                <a:spcPct val="150000"/>
              </a:lnSpc>
            </a:pPr>
            <a:r>
              <a:rPr lang="en-US" sz="1400" b="1" dirty="0">
                <a:latin typeface="Janda Safe and Sound" panose="02000503000000020004" pitchFamily="2" charset="0"/>
              </a:rPr>
              <a:t>Conduction, Convection, and Radiation</a:t>
            </a:r>
          </a:p>
        </p:txBody>
      </p:sp>
      <p:sp>
        <p:nvSpPr>
          <p:cNvPr id="109" name="TextBox 108">
            <a:extLst>
              <a:ext uri="{FF2B5EF4-FFF2-40B4-BE49-F238E27FC236}">
                <a16:creationId xmlns:a16="http://schemas.microsoft.com/office/drawing/2014/main" id="{7ECCE9BB-B2F4-4E3D-8AFD-BF0DEEB71A5F}"/>
              </a:ext>
            </a:extLst>
          </p:cNvPr>
          <p:cNvSpPr txBox="1"/>
          <p:nvPr userDrawn="1"/>
        </p:nvSpPr>
        <p:spPr>
          <a:xfrm>
            <a:off x="7016691" y="178017"/>
            <a:ext cx="1930821" cy="1908215"/>
          </a:xfrm>
          <a:prstGeom prst="rect">
            <a:avLst/>
          </a:prstGeom>
          <a:noFill/>
        </p:spPr>
        <p:txBody>
          <a:bodyPr wrap="square" rtlCol="0">
            <a:spAutoFit/>
          </a:bodyPr>
          <a:lstStyle/>
          <a:p>
            <a:pPr marL="0" indent="0">
              <a:spcAft>
                <a:spcPts val="600"/>
              </a:spcAft>
              <a:buSzPct val="200000"/>
              <a:buFont typeface="Arial" panose="020B0604020202020204" pitchFamily="34" charset="0"/>
              <a:buNone/>
            </a:pPr>
            <a:r>
              <a:rPr lang="en-US" sz="1200" dirty="0">
                <a:latin typeface="Verdana" panose="020B0604030504040204" pitchFamily="34" charset="0"/>
                <a:ea typeface="Verdana" panose="020B0604030504040204" pitchFamily="34" charset="0"/>
              </a:rPr>
              <a:t>The screens are links you can click to work on that station.</a:t>
            </a:r>
          </a:p>
          <a:p>
            <a:pPr marL="0" indent="0">
              <a:spcAft>
                <a:spcPts val="600"/>
              </a:spcAft>
              <a:buSzPct val="200000"/>
              <a:buFont typeface="Arial" panose="020B0604020202020204" pitchFamily="34" charset="0"/>
              <a:buNone/>
            </a:pPr>
            <a:r>
              <a:rPr lang="en-US" sz="1200" dirty="0">
                <a:latin typeface="Verdana" panose="020B0604030504040204" pitchFamily="34" charset="0"/>
                <a:ea typeface="Verdana" panose="020B0604030504040204" pitchFamily="34" charset="0"/>
              </a:rPr>
              <a:t>When you are done, save and come back to this Lab Room.</a:t>
            </a:r>
          </a:p>
          <a:p>
            <a:pPr marL="0" indent="0">
              <a:spcAft>
                <a:spcPts val="600"/>
              </a:spcAft>
              <a:buSzPct val="200000"/>
              <a:buFont typeface="Arial" panose="020B0604020202020204" pitchFamily="34" charset="0"/>
              <a:buNone/>
            </a:pPr>
            <a:r>
              <a:rPr lang="en-US" sz="1200" dirty="0">
                <a:latin typeface="Verdana" panose="020B0604030504040204" pitchFamily="34" charset="0"/>
                <a:ea typeface="Verdana" panose="020B0604030504040204" pitchFamily="34" charset="0"/>
              </a:rPr>
              <a:t>As you finish, drag the checkmarks to the checklist below.</a:t>
            </a:r>
          </a:p>
        </p:txBody>
      </p:sp>
      <p:grpSp>
        <p:nvGrpSpPr>
          <p:cNvPr id="110" name="Group 109">
            <a:extLst>
              <a:ext uri="{FF2B5EF4-FFF2-40B4-BE49-F238E27FC236}">
                <a16:creationId xmlns:a16="http://schemas.microsoft.com/office/drawing/2014/main" id="{08AC3A2B-65C0-4D87-ACA7-321232465391}"/>
              </a:ext>
            </a:extLst>
          </p:cNvPr>
          <p:cNvGrpSpPr/>
          <p:nvPr userDrawn="1"/>
        </p:nvGrpSpPr>
        <p:grpSpPr>
          <a:xfrm>
            <a:off x="7226998" y="1823854"/>
            <a:ext cx="2102573" cy="3141629"/>
            <a:chOff x="7348727" y="1833901"/>
            <a:chExt cx="2102573" cy="3141629"/>
          </a:xfrm>
        </p:grpSpPr>
        <p:sp>
          <p:nvSpPr>
            <p:cNvPr id="111" name="TextBox 110">
              <a:extLst>
                <a:ext uri="{FF2B5EF4-FFF2-40B4-BE49-F238E27FC236}">
                  <a16:creationId xmlns:a16="http://schemas.microsoft.com/office/drawing/2014/main" id="{4F89A6F3-B4F9-4C8E-9F8F-BE517F024650}"/>
                </a:ext>
              </a:extLst>
            </p:cNvPr>
            <p:cNvSpPr txBox="1"/>
            <p:nvPr userDrawn="1"/>
          </p:nvSpPr>
          <p:spPr>
            <a:xfrm>
              <a:off x="7348727" y="1833901"/>
              <a:ext cx="2102573" cy="3141629"/>
            </a:xfrm>
            <a:prstGeom prst="rect">
              <a:avLst/>
            </a:prstGeom>
            <a:noFill/>
          </p:spPr>
          <p:txBody>
            <a:bodyPr wrap="square" rtlCol="0">
              <a:spAutoFit/>
            </a:bodyPr>
            <a:lstStyle/>
            <a:p>
              <a:pPr marL="227013" indent="0">
                <a:lnSpc>
                  <a:spcPts val="2000"/>
                </a:lnSpc>
              </a:pPr>
              <a:endParaRPr lang="en-US" sz="1200" b="1" dirty="0">
                <a:latin typeface="Georgia" panose="02040502050405020303" pitchFamily="18" charset="0"/>
              </a:endParaRPr>
            </a:p>
            <a:p>
              <a:pPr marL="227013" indent="0">
                <a:lnSpc>
                  <a:spcPts val="2000"/>
                </a:lnSpc>
              </a:pPr>
              <a:r>
                <a:rPr lang="en-US" sz="1200" b="1" dirty="0">
                  <a:latin typeface="Georgia" panose="02040502050405020303" pitchFamily="18" charset="0"/>
                </a:rPr>
                <a:t>Explore It! </a:t>
              </a:r>
            </a:p>
            <a:p>
              <a:pPr marL="227013" indent="0">
                <a:lnSpc>
                  <a:spcPts val="2000"/>
                </a:lnSpc>
              </a:pPr>
              <a:r>
                <a:rPr lang="en-US" sz="1200" b="1" dirty="0">
                  <a:latin typeface="Georgia" panose="02040502050405020303" pitchFamily="18" charset="0"/>
                </a:rPr>
                <a:t>Read It! </a:t>
              </a:r>
            </a:p>
            <a:p>
              <a:pPr marL="227013" indent="0">
                <a:lnSpc>
                  <a:spcPts val="2000"/>
                </a:lnSpc>
              </a:pPr>
              <a:r>
                <a:rPr lang="en-US" sz="1200" b="1" dirty="0">
                  <a:latin typeface="Georgia" panose="02040502050405020303" pitchFamily="18" charset="0"/>
                </a:rPr>
                <a:t>Watch It! </a:t>
              </a:r>
            </a:p>
            <a:p>
              <a:pPr marL="227013" indent="0" algn="l" defTabSz="457200" rtl="0" eaLnBrk="1" latinLnBrk="0" hangingPunct="1">
                <a:lnSpc>
                  <a:spcPts val="2000"/>
                </a:lnSpc>
              </a:pPr>
              <a:r>
                <a:rPr lang="en-US" sz="1200" b="1" kern="1200" dirty="0">
                  <a:solidFill>
                    <a:schemeClr val="tx1"/>
                  </a:solidFill>
                  <a:latin typeface="Georgia" panose="02040502050405020303" pitchFamily="18" charset="0"/>
                  <a:ea typeface="+mn-ea"/>
                  <a:cs typeface="+mn-cs"/>
                </a:rPr>
                <a:t>Research It! </a:t>
              </a:r>
            </a:p>
            <a:p>
              <a:pPr marL="227013" indent="0" algn="l" defTabSz="457200" rtl="0" eaLnBrk="1" latinLnBrk="0" hangingPunct="1">
                <a:lnSpc>
                  <a:spcPts val="2000"/>
                </a:lnSpc>
              </a:pPr>
              <a:endParaRPr lang="en-US" sz="1200" b="1" kern="1200" dirty="0">
                <a:solidFill>
                  <a:schemeClr val="tx1"/>
                </a:solidFill>
                <a:latin typeface="Georgia" panose="02040502050405020303" pitchFamily="18" charset="0"/>
                <a:ea typeface="+mn-ea"/>
                <a:cs typeface="+mn-cs"/>
              </a:endParaRPr>
            </a:p>
            <a:p>
              <a:pPr marL="227013" indent="0" algn="l" defTabSz="457200" rtl="0" eaLnBrk="1" latinLnBrk="0" hangingPunct="1">
                <a:lnSpc>
                  <a:spcPts val="2000"/>
                </a:lnSpc>
              </a:pPr>
              <a:r>
                <a:rPr lang="en-US" sz="1200" b="1" kern="1200" dirty="0">
                  <a:solidFill>
                    <a:schemeClr val="tx1"/>
                  </a:solidFill>
                  <a:latin typeface="Georgia" panose="02040502050405020303" pitchFamily="18" charset="0"/>
                  <a:ea typeface="+mn-ea"/>
                  <a:cs typeface="+mn-cs"/>
                </a:rPr>
                <a:t>Write It! </a:t>
              </a:r>
            </a:p>
            <a:p>
              <a:pPr marL="227013" indent="0" algn="l" defTabSz="457200" rtl="0" eaLnBrk="1" latinLnBrk="0" hangingPunct="1">
                <a:lnSpc>
                  <a:spcPts val="2000"/>
                </a:lnSpc>
              </a:pPr>
              <a:r>
                <a:rPr lang="en-US" sz="1200" b="1" kern="1200" dirty="0">
                  <a:solidFill>
                    <a:schemeClr val="tx1"/>
                  </a:solidFill>
                  <a:latin typeface="Georgia" panose="02040502050405020303" pitchFamily="18" charset="0"/>
                  <a:ea typeface="+mn-ea"/>
                  <a:cs typeface="+mn-cs"/>
                </a:rPr>
                <a:t>Illustrate It!</a:t>
              </a:r>
            </a:p>
            <a:p>
              <a:pPr marL="227013" indent="0" algn="l" defTabSz="457200" rtl="0" eaLnBrk="1" latinLnBrk="0" hangingPunct="1">
                <a:lnSpc>
                  <a:spcPts val="2000"/>
                </a:lnSpc>
              </a:pPr>
              <a:r>
                <a:rPr lang="en-US" sz="1200" b="1" kern="1200" dirty="0">
                  <a:solidFill>
                    <a:schemeClr val="tx1"/>
                  </a:solidFill>
                  <a:latin typeface="Georgia" panose="02040502050405020303" pitchFamily="18" charset="0"/>
                  <a:ea typeface="+mn-ea"/>
                  <a:cs typeface="+mn-cs"/>
                </a:rPr>
                <a:t>Organize It!</a:t>
              </a:r>
            </a:p>
            <a:p>
              <a:pPr marL="227013" indent="0" algn="l" defTabSz="457200" rtl="0" eaLnBrk="1" latinLnBrk="0" hangingPunct="1">
                <a:lnSpc>
                  <a:spcPts val="2000"/>
                </a:lnSpc>
              </a:pPr>
              <a:r>
                <a:rPr lang="en-US" sz="1200" b="1" kern="1200" dirty="0">
                  <a:solidFill>
                    <a:schemeClr val="tx1"/>
                  </a:solidFill>
                  <a:latin typeface="Georgia" panose="02040502050405020303" pitchFamily="18" charset="0"/>
                  <a:ea typeface="+mn-ea"/>
                  <a:cs typeface="+mn-cs"/>
                </a:rPr>
                <a:t>Assess It!</a:t>
              </a:r>
            </a:p>
            <a:p>
              <a:pPr marL="227013" indent="0">
                <a:lnSpc>
                  <a:spcPts val="2000"/>
                </a:lnSpc>
              </a:pPr>
              <a:endParaRPr lang="en-US" sz="1200" b="1" dirty="0">
                <a:latin typeface="Georgia" panose="02040502050405020303" pitchFamily="18" charset="0"/>
              </a:endParaRPr>
            </a:p>
            <a:p>
              <a:pPr marL="227013" indent="0">
                <a:lnSpc>
                  <a:spcPts val="2000"/>
                </a:lnSpc>
              </a:pPr>
              <a:r>
                <a:rPr lang="en-US" sz="1200" b="1" dirty="0">
                  <a:latin typeface="Georgia" panose="02040502050405020303" pitchFamily="18" charset="0"/>
                </a:rPr>
                <a:t>Challenge It!</a:t>
              </a:r>
              <a:endParaRPr lang="en-US" sz="1050" b="1" dirty="0">
                <a:latin typeface="Georgia" panose="02040502050405020303" pitchFamily="18" charset="0"/>
              </a:endParaRPr>
            </a:p>
          </p:txBody>
        </p:sp>
        <p:pic>
          <p:nvPicPr>
            <p:cNvPr id="112" name="Graphic 111" descr="Checkmark">
              <a:extLst>
                <a:ext uri="{FF2B5EF4-FFF2-40B4-BE49-F238E27FC236}">
                  <a16:creationId xmlns:a16="http://schemas.microsoft.com/office/drawing/2014/main" id="{7B93FB88-9120-40CF-BE17-3ABED1C12584}"/>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8727" y="2122098"/>
              <a:ext cx="274320" cy="274320"/>
            </a:xfrm>
            <a:prstGeom prst="rect">
              <a:avLst/>
            </a:prstGeom>
          </p:spPr>
        </p:pic>
        <p:pic>
          <p:nvPicPr>
            <p:cNvPr id="113" name="Graphic 112" descr="Checkmark">
              <a:extLst>
                <a:ext uri="{FF2B5EF4-FFF2-40B4-BE49-F238E27FC236}">
                  <a16:creationId xmlns:a16="http://schemas.microsoft.com/office/drawing/2014/main" id="{813EF4BA-C811-41E1-B829-F8CC3092EC33}"/>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8727" y="2368840"/>
              <a:ext cx="274320" cy="274320"/>
            </a:xfrm>
            <a:prstGeom prst="rect">
              <a:avLst/>
            </a:prstGeom>
          </p:spPr>
        </p:pic>
        <p:pic>
          <p:nvPicPr>
            <p:cNvPr id="114" name="Graphic 113" descr="Checkmark">
              <a:extLst>
                <a:ext uri="{FF2B5EF4-FFF2-40B4-BE49-F238E27FC236}">
                  <a16:creationId xmlns:a16="http://schemas.microsoft.com/office/drawing/2014/main" id="{44063FEE-8CB0-4042-A0C0-C011F4C865E9}"/>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8727" y="2633000"/>
              <a:ext cx="274320" cy="274320"/>
            </a:xfrm>
            <a:prstGeom prst="rect">
              <a:avLst/>
            </a:prstGeom>
          </p:spPr>
        </p:pic>
        <p:pic>
          <p:nvPicPr>
            <p:cNvPr id="115" name="Graphic 114" descr="Checkmark">
              <a:extLst>
                <a:ext uri="{FF2B5EF4-FFF2-40B4-BE49-F238E27FC236}">
                  <a16:creationId xmlns:a16="http://schemas.microsoft.com/office/drawing/2014/main" id="{2F0486B2-7AEA-4017-B992-82637240778E}"/>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8727" y="2888451"/>
              <a:ext cx="274320" cy="274320"/>
            </a:xfrm>
            <a:prstGeom prst="rect">
              <a:avLst/>
            </a:prstGeom>
          </p:spPr>
        </p:pic>
        <p:pic>
          <p:nvPicPr>
            <p:cNvPr id="116" name="Graphic 115" descr="Checkmark">
              <a:extLst>
                <a:ext uri="{FF2B5EF4-FFF2-40B4-BE49-F238E27FC236}">
                  <a16:creationId xmlns:a16="http://schemas.microsoft.com/office/drawing/2014/main" id="{6EBF31FC-B179-408B-BFE9-4ABD56A41914}"/>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8727" y="3400765"/>
              <a:ext cx="274320" cy="274320"/>
            </a:xfrm>
            <a:prstGeom prst="rect">
              <a:avLst/>
            </a:prstGeom>
          </p:spPr>
        </p:pic>
        <p:pic>
          <p:nvPicPr>
            <p:cNvPr id="117" name="Graphic 116" descr="Checkmark">
              <a:extLst>
                <a:ext uri="{FF2B5EF4-FFF2-40B4-BE49-F238E27FC236}">
                  <a16:creationId xmlns:a16="http://schemas.microsoft.com/office/drawing/2014/main" id="{8436E1E6-F555-4A98-A224-8A7D3256098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8727" y="3638798"/>
              <a:ext cx="274320" cy="274320"/>
            </a:xfrm>
            <a:prstGeom prst="rect">
              <a:avLst/>
            </a:prstGeom>
          </p:spPr>
        </p:pic>
        <p:pic>
          <p:nvPicPr>
            <p:cNvPr id="118" name="Graphic 117" descr="Checkmark">
              <a:extLst>
                <a:ext uri="{FF2B5EF4-FFF2-40B4-BE49-F238E27FC236}">
                  <a16:creationId xmlns:a16="http://schemas.microsoft.com/office/drawing/2014/main" id="{AEBCCBC9-C329-4BD0-9E8C-6D55C9D7D07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8727" y="3902958"/>
              <a:ext cx="274320" cy="274320"/>
            </a:xfrm>
            <a:prstGeom prst="rect">
              <a:avLst/>
            </a:prstGeom>
          </p:spPr>
        </p:pic>
        <p:pic>
          <p:nvPicPr>
            <p:cNvPr id="119" name="Graphic 118" descr="Checkmark">
              <a:extLst>
                <a:ext uri="{FF2B5EF4-FFF2-40B4-BE49-F238E27FC236}">
                  <a16:creationId xmlns:a16="http://schemas.microsoft.com/office/drawing/2014/main" id="{80AAB112-143F-4FD2-8617-9B17C05E1834}"/>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8727" y="4158409"/>
              <a:ext cx="274320" cy="274320"/>
            </a:xfrm>
            <a:prstGeom prst="rect">
              <a:avLst/>
            </a:prstGeom>
          </p:spPr>
        </p:pic>
        <p:pic>
          <p:nvPicPr>
            <p:cNvPr id="120" name="Graphic 119" descr="Checkmark">
              <a:extLst>
                <a:ext uri="{FF2B5EF4-FFF2-40B4-BE49-F238E27FC236}">
                  <a16:creationId xmlns:a16="http://schemas.microsoft.com/office/drawing/2014/main" id="{E4F1C15E-2F43-4384-ABCD-13F89B5AFC14}"/>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8727" y="4657665"/>
              <a:ext cx="274320" cy="274320"/>
            </a:xfrm>
            <a:prstGeom prst="rect">
              <a:avLst/>
            </a:prstGeom>
          </p:spPr>
        </p:pic>
      </p:grpSp>
    </p:spTree>
    <p:extLst>
      <p:ext uri="{BB962C8B-B14F-4D97-AF65-F5344CB8AC3E}">
        <p14:creationId xmlns:p14="http://schemas.microsoft.com/office/powerpoint/2010/main" val="2001159195"/>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drawing&#10;&#10;Description automatically generated">
            <a:extLst>
              <a:ext uri="{FF2B5EF4-FFF2-40B4-BE49-F238E27FC236}">
                <a16:creationId xmlns:a16="http://schemas.microsoft.com/office/drawing/2014/main" id="{A2042805-FBE4-BD43-8407-32E33894728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3" name="Rectangle 12">
            <a:extLst>
              <a:ext uri="{FF2B5EF4-FFF2-40B4-BE49-F238E27FC236}">
                <a16:creationId xmlns:a16="http://schemas.microsoft.com/office/drawing/2014/main" id="{5AB95CBF-23AC-4396-A08E-2F6FE3DE616C}"/>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5B38E8D-7E9E-47A2-A267-7DEB7FC5F056}"/>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7" name="Picture 16">
            <a:extLst>
              <a:ext uri="{FF2B5EF4-FFF2-40B4-BE49-F238E27FC236}">
                <a16:creationId xmlns:a16="http://schemas.microsoft.com/office/drawing/2014/main" id="{3E7E38A6-D1CC-49DF-A64D-A5B3E485A65E}"/>
              </a:ext>
            </a:extLst>
          </p:cNvPr>
          <p:cNvPicPr>
            <a:picLocks noChangeAspect="1"/>
          </p:cNvPicPr>
          <p:nvPr userDrawn="1"/>
        </p:nvPicPr>
        <p:blipFill>
          <a:blip r:embed="rId5"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grpSp>
        <p:nvGrpSpPr>
          <p:cNvPr id="12" name="Group 11">
            <a:extLst>
              <a:ext uri="{FF2B5EF4-FFF2-40B4-BE49-F238E27FC236}">
                <a16:creationId xmlns:a16="http://schemas.microsoft.com/office/drawing/2014/main" id="{3B6C08DC-35CB-465E-8752-6B333448C725}"/>
              </a:ext>
            </a:extLst>
          </p:cNvPr>
          <p:cNvGrpSpPr/>
          <p:nvPr userDrawn="1"/>
        </p:nvGrpSpPr>
        <p:grpSpPr>
          <a:xfrm>
            <a:off x="7781544" y="3785616"/>
            <a:ext cx="1207008" cy="1207008"/>
            <a:chOff x="11408" y="24791"/>
            <a:chExt cx="1212211" cy="1212211"/>
          </a:xfrm>
        </p:grpSpPr>
        <p:sp>
          <p:nvSpPr>
            <p:cNvPr id="15" name="Star: 32 Points 14">
              <a:extLst>
                <a:ext uri="{FF2B5EF4-FFF2-40B4-BE49-F238E27FC236}">
                  <a16:creationId xmlns:a16="http://schemas.microsoft.com/office/drawing/2014/main" id="{00BEB836-D0AE-42C6-AC76-F3C4A94C3FAB}"/>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tar: 32 Points 17">
              <a:extLst>
                <a:ext uri="{FF2B5EF4-FFF2-40B4-BE49-F238E27FC236}">
                  <a16:creationId xmlns:a16="http://schemas.microsoft.com/office/drawing/2014/main" id="{C2441A87-FC9D-4F02-B6A7-6CB6F30BC9E1}"/>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DC900CF3-3CBB-4D04-A8BA-EC0923D09638}"/>
              </a:ext>
            </a:extLst>
          </p:cNvPr>
          <p:cNvSpPr txBox="1"/>
          <p:nvPr userDrawn="1"/>
        </p:nvSpPr>
        <p:spPr>
          <a:xfrm>
            <a:off x="7643932" y="4157022"/>
            <a:ext cx="1485387" cy="461665"/>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rPr>
              <a:t>OUTPUT STATION</a:t>
            </a:r>
          </a:p>
        </p:txBody>
      </p:sp>
      <p:sp>
        <p:nvSpPr>
          <p:cNvPr id="22" name="TextBox 21">
            <a:extLst>
              <a:ext uri="{FF2B5EF4-FFF2-40B4-BE49-F238E27FC236}">
                <a16:creationId xmlns:a16="http://schemas.microsoft.com/office/drawing/2014/main" id="{D828FF26-62B5-43F7-AD79-56D3BC8653C1}"/>
              </a:ext>
            </a:extLst>
          </p:cNvPr>
          <p:cNvSpPr txBox="1"/>
          <p:nvPr userDrawn="1"/>
        </p:nvSpPr>
        <p:spPr>
          <a:xfrm>
            <a:off x="2540445" y="43658"/>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Assess It! </a:t>
            </a:r>
          </a:p>
        </p:txBody>
      </p:sp>
      <p:sp>
        <p:nvSpPr>
          <p:cNvPr id="23" name="TextBox 22">
            <a:extLst>
              <a:ext uri="{FF2B5EF4-FFF2-40B4-BE49-F238E27FC236}">
                <a16:creationId xmlns:a16="http://schemas.microsoft.com/office/drawing/2014/main" id="{7D0172B0-FBF6-478E-8CDD-EF2E971BA907}"/>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265831760"/>
      </p:ext>
    </p:extLst>
  </p:cSld>
  <p:clrMap bg1="lt1" tx1="dk1" bg2="lt2" tx2="dk2" accent1="accent1" accent2="accent2" accent3="accent3" accent4="accent4" accent5="accent5" accent6="accent6" hlink="hlink" folHlink="folHlink"/>
  <p:sldLayoutIdLst>
    <p:sldLayoutId id="2147483738" r:id="rId1"/>
    <p:sldLayoutId id="2147483750" r:id="rId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A picture containing drawing&#10;&#10;Description automatically generated">
            <a:extLst>
              <a:ext uri="{FF2B5EF4-FFF2-40B4-BE49-F238E27FC236}">
                <a16:creationId xmlns:a16="http://schemas.microsoft.com/office/drawing/2014/main" id="{E84CC203-EEE3-0F41-B094-593F6134FD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8" name="Rectangle 7">
            <a:extLst>
              <a:ext uri="{FF2B5EF4-FFF2-40B4-BE49-F238E27FC236}">
                <a16:creationId xmlns:a16="http://schemas.microsoft.com/office/drawing/2014/main" id="{C114C77C-1783-420C-BEED-9F966D9E1870}"/>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8BFEE3-6B49-4A61-A092-60188F4EE6D0}"/>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7" name="Picture 16">
            <a:extLst>
              <a:ext uri="{FF2B5EF4-FFF2-40B4-BE49-F238E27FC236}">
                <a16:creationId xmlns:a16="http://schemas.microsoft.com/office/drawing/2014/main" id="{2692644C-DA0D-4C24-AFBC-AA21C1D364BF}"/>
              </a:ext>
            </a:extLst>
          </p:cNvPr>
          <p:cNvPicPr>
            <a:picLocks noChangeAspect="1"/>
          </p:cNvPicPr>
          <p:nvPr userDrawn="1"/>
        </p:nvPicPr>
        <p:blipFill>
          <a:blip r:embed="rId4"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sp>
        <p:nvSpPr>
          <p:cNvPr id="23" name="TextBox 22">
            <a:extLst>
              <a:ext uri="{FF2B5EF4-FFF2-40B4-BE49-F238E27FC236}">
                <a16:creationId xmlns:a16="http://schemas.microsoft.com/office/drawing/2014/main" id="{0FB72C23-6700-4AD5-A58E-221AF62ABBBE}"/>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871313223"/>
      </p:ext>
    </p:extLst>
  </p:cSld>
  <p:clrMap bg1="lt1" tx1="dk1" bg2="lt2" tx2="dk2" accent1="accent1" accent2="accent2" accent3="accent3" accent4="accent4" accent5="accent5" accent6="accent6" hlink="hlink" folHlink="folHlink"/>
  <p:sldLayoutIdLst>
    <p:sldLayoutId id="2147483742"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FEA214-F159-40E6-BCDF-25EA21EA91B0}"/>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tretch>
            <a:fillRect/>
          </a:stretch>
        </p:blipFill>
        <p:spPr>
          <a:xfrm>
            <a:off x="8385717" y="100901"/>
            <a:ext cx="651049" cy="390630"/>
          </a:xfrm>
          <a:prstGeom prst="rect">
            <a:avLst/>
          </a:prstGeom>
        </p:spPr>
      </p:pic>
      <p:sp>
        <p:nvSpPr>
          <p:cNvPr id="9" name="TextBox 8">
            <a:extLst>
              <a:ext uri="{FF2B5EF4-FFF2-40B4-BE49-F238E27FC236}">
                <a16:creationId xmlns:a16="http://schemas.microsoft.com/office/drawing/2014/main" id="{34BE0222-4B4A-4AF2-862D-C8B809116B07}"/>
              </a:ext>
            </a:extLst>
          </p:cNvPr>
          <p:cNvSpPr txBox="1"/>
          <p:nvPr userDrawn="1"/>
        </p:nvSpPr>
        <p:spPr>
          <a:xfrm>
            <a:off x="7858510" y="4934877"/>
            <a:ext cx="1388232" cy="215444"/>
          </a:xfrm>
          <a:prstGeom prst="rect">
            <a:avLst/>
          </a:prstGeom>
          <a:noFill/>
        </p:spPr>
        <p:txBody>
          <a:bodyPr wrap="square" rtlCol="0">
            <a:spAutoFit/>
          </a:bodyPr>
          <a:lstStyle/>
          <a:p>
            <a:r>
              <a:rPr lang="en-US" sz="800" dirty="0">
                <a:solidFill>
                  <a:schemeClr val="bg1">
                    <a:lumMod val="50000"/>
                  </a:schemeClr>
                </a:solidFill>
                <a:latin typeface="Verdana" panose="020B0604030504040204" pitchFamily="34" charset="0"/>
                <a:ea typeface="Verdana" panose="020B0604030504040204" pitchFamily="34" charset="0"/>
              </a:rPr>
              <a:t>© Kesler Science, LLC</a:t>
            </a:r>
          </a:p>
        </p:txBody>
      </p:sp>
      <p:sp>
        <p:nvSpPr>
          <p:cNvPr id="5" name="Rectangle 4">
            <a:extLst>
              <a:ext uri="{FF2B5EF4-FFF2-40B4-BE49-F238E27FC236}">
                <a16:creationId xmlns:a16="http://schemas.microsoft.com/office/drawing/2014/main" id="{96B12B4D-FD08-48C6-ADD8-EB27D33BF854}"/>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762563"/>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7F9485-F656-46A7-A493-1B5EEABE62FA}"/>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tretch>
            <a:fillRect/>
          </a:stretch>
        </p:blipFill>
        <p:spPr>
          <a:xfrm>
            <a:off x="8385717" y="100901"/>
            <a:ext cx="651049" cy="390630"/>
          </a:xfrm>
          <a:prstGeom prst="rect">
            <a:avLst/>
          </a:prstGeom>
        </p:spPr>
      </p:pic>
      <p:sp>
        <p:nvSpPr>
          <p:cNvPr id="8" name="TextBox 7">
            <a:extLst>
              <a:ext uri="{FF2B5EF4-FFF2-40B4-BE49-F238E27FC236}">
                <a16:creationId xmlns:a16="http://schemas.microsoft.com/office/drawing/2014/main" id="{1F0D77E1-9D46-43A8-A06A-67D48CECDAB2}"/>
              </a:ext>
            </a:extLst>
          </p:cNvPr>
          <p:cNvSpPr txBox="1"/>
          <p:nvPr userDrawn="1"/>
        </p:nvSpPr>
        <p:spPr>
          <a:xfrm>
            <a:off x="7858510" y="4934877"/>
            <a:ext cx="1388232" cy="215444"/>
          </a:xfrm>
          <a:prstGeom prst="rect">
            <a:avLst/>
          </a:prstGeom>
          <a:noFill/>
        </p:spPr>
        <p:txBody>
          <a:bodyPr wrap="square" rtlCol="0">
            <a:spAutoFit/>
          </a:bodyPr>
          <a:lstStyle/>
          <a:p>
            <a:r>
              <a:rPr lang="en-US" sz="8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2343085509"/>
      </p:ext>
    </p:extLst>
  </p:cSld>
  <p:clrMap bg1="lt1" tx1="dk1" bg2="lt2" tx2="dk2" accent1="accent1" accent2="accent2" accent3="accent3" accent4="accent4" accent5="accent5" accent6="accent6" hlink="hlink" folHlink="folHlink"/>
  <p:sldLayoutIdLst>
    <p:sldLayoutId id="214748369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descr="A group of clouds in the sky&#10;&#10;Description automatically generated">
            <a:extLst>
              <a:ext uri="{FF2B5EF4-FFF2-40B4-BE49-F238E27FC236}">
                <a16:creationId xmlns:a16="http://schemas.microsoft.com/office/drawing/2014/main" id="{10BC41E4-3797-4777-9D26-97684958C81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13" t="71224" r="-913" b="-4088"/>
          <a:stretch/>
        </p:blipFill>
        <p:spPr>
          <a:xfrm>
            <a:off x="3973" y="0"/>
            <a:ext cx="9144000" cy="1566407"/>
          </a:xfrm>
          <a:prstGeom prst="rect">
            <a:avLst/>
          </a:prstGeom>
        </p:spPr>
      </p:pic>
      <p:sp>
        <p:nvSpPr>
          <p:cNvPr id="36" name="TextBox 35">
            <a:extLst>
              <a:ext uri="{FF2B5EF4-FFF2-40B4-BE49-F238E27FC236}">
                <a16:creationId xmlns:a16="http://schemas.microsoft.com/office/drawing/2014/main" id="{201727B4-FCCA-4839-9B70-D7938C4B6165}"/>
              </a:ext>
            </a:extLst>
          </p:cNvPr>
          <p:cNvSpPr txBox="1"/>
          <p:nvPr userDrawn="1"/>
        </p:nvSpPr>
        <p:spPr>
          <a:xfrm>
            <a:off x="6941127" y="4934877"/>
            <a:ext cx="2016757" cy="215444"/>
          </a:xfrm>
          <a:prstGeom prst="rect">
            <a:avLst/>
          </a:prstGeom>
          <a:noFill/>
        </p:spPr>
        <p:txBody>
          <a:bodyPr wrap="square" rtlCol="0">
            <a:spAutoFit/>
          </a:bodyPr>
          <a:lstStyle/>
          <a:p>
            <a:pPr algn="ctr"/>
            <a:r>
              <a:rPr lang="en-US" sz="800" dirty="0">
                <a:solidFill>
                  <a:schemeClr val="bg1">
                    <a:lumMod val="50000"/>
                  </a:schemeClr>
                </a:solidFill>
                <a:latin typeface="Verdana" panose="020B0604030504040204" pitchFamily="34" charset="0"/>
                <a:ea typeface="Verdana" panose="020B0604030504040204" pitchFamily="34" charset="0"/>
              </a:rPr>
              <a:t>Version 8/20 © Kesler Science, LLC</a:t>
            </a:r>
          </a:p>
        </p:txBody>
      </p:sp>
      <p:sp>
        <p:nvSpPr>
          <p:cNvPr id="2" name="Rectangle 1">
            <a:extLst>
              <a:ext uri="{FF2B5EF4-FFF2-40B4-BE49-F238E27FC236}">
                <a16:creationId xmlns:a16="http://schemas.microsoft.com/office/drawing/2014/main" id="{D296D221-7BD3-456E-A79C-954B30CD213F}"/>
              </a:ext>
            </a:extLst>
          </p:cNvPr>
          <p:cNvSpPr/>
          <p:nvPr userDrawn="1"/>
        </p:nvSpPr>
        <p:spPr>
          <a:xfrm>
            <a:off x="3973" y="518173"/>
            <a:ext cx="9144000" cy="1106404"/>
          </a:xfrm>
          <a:prstGeom prst="rect">
            <a:avLst/>
          </a:prstGeom>
          <a:gradFill>
            <a:gsLst>
              <a:gs pos="0">
                <a:schemeClr val="bg1">
                  <a:alpha val="0"/>
                </a:schemeClr>
              </a:gs>
              <a:gs pos="37000">
                <a:srgbClr val="FEC86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automatically generated">
            <a:extLst>
              <a:ext uri="{FF2B5EF4-FFF2-40B4-BE49-F238E27FC236}">
                <a16:creationId xmlns:a16="http://schemas.microsoft.com/office/drawing/2014/main" id="{4CD8CD53-4BD7-490E-8D29-2BC0A7F2CC3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68439" y="848836"/>
            <a:ext cx="4048095" cy="963251"/>
          </a:xfrm>
          <a:prstGeom prst="rect">
            <a:avLst/>
          </a:prstGeom>
        </p:spPr>
      </p:pic>
    </p:spTree>
    <p:extLst>
      <p:ext uri="{BB962C8B-B14F-4D97-AF65-F5344CB8AC3E}">
        <p14:creationId xmlns:p14="http://schemas.microsoft.com/office/powerpoint/2010/main" val="391178969"/>
      </p:ext>
    </p:extLst>
  </p:cSld>
  <p:clrMap bg1="lt1" tx1="dk1" bg2="lt2" tx2="dk2" accent1="accent1" accent2="accent2" accent3="accent3" accent4="accent4" accent5="accent5" accent6="accent6" hlink="hlink" folHlink="folHlink"/>
  <p:sldLayoutIdLst>
    <p:sldLayoutId id="21474837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picture containing drawing&#10;&#10;Description automatically generated">
            <a:extLst>
              <a:ext uri="{FF2B5EF4-FFF2-40B4-BE49-F238E27FC236}">
                <a16:creationId xmlns:a16="http://schemas.microsoft.com/office/drawing/2014/main" id="{5EBC94AF-3A20-2642-A9F6-A610B29575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3" name="Rectangle 12">
            <a:extLst>
              <a:ext uri="{FF2B5EF4-FFF2-40B4-BE49-F238E27FC236}">
                <a16:creationId xmlns:a16="http://schemas.microsoft.com/office/drawing/2014/main" id="{EDCB64BA-732F-4491-A30A-3C731BA7CA79}"/>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EE3D498-F6C5-4796-AFFD-7D34FA423D8C}"/>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5" name="Picture 4">
            <a:extLst>
              <a:ext uri="{FF2B5EF4-FFF2-40B4-BE49-F238E27FC236}">
                <a16:creationId xmlns:a16="http://schemas.microsoft.com/office/drawing/2014/main" id="{FEADB8F4-B998-4B6B-9E89-0A8C5D5385B3}"/>
              </a:ext>
            </a:extLst>
          </p:cNvPr>
          <p:cNvPicPr>
            <a:picLocks noChangeAspect="1"/>
          </p:cNvPicPr>
          <p:nvPr userDrawn="1"/>
        </p:nvPicPr>
        <p:blipFill>
          <a:blip r:embed="rId4"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sp>
        <p:nvSpPr>
          <p:cNvPr id="6" name="TextBox 5">
            <a:extLst>
              <a:ext uri="{FF2B5EF4-FFF2-40B4-BE49-F238E27FC236}">
                <a16:creationId xmlns:a16="http://schemas.microsoft.com/office/drawing/2014/main" id="{1694AEAB-11A7-4F94-AC0A-223874AF44D3}"/>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grpSp>
        <p:nvGrpSpPr>
          <p:cNvPr id="12" name="Group 11">
            <a:extLst>
              <a:ext uri="{FF2B5EF4-FFF2-40B4-BE49-F238E27FC236}">
                <a16:creationId xmlns:a16="http://schemas.microsoft.com/office/drawing/2014/main" id="{C1CDDAEC-8A04-4249-BC01-A1B008613302}"/>
              </a:ext>
            </a:extLst>
          </p:cNvPr>
          <p:cNvGrpSpPr/>
          <p:nvPr userDrawn="1"/>
        </p:nvGrpSpPr>
        <p:grpSpPr>
          <a:xfrm>
            <a:off x="7781544" y="3785616"/>
            <a:ext cx="1207008" cy="1207008"/>
            <a:chOff x="11408" y="24791"/>
            <a:chExt cx="1212211" cy="1212211"/>
          </a:xfrm>
        </p:grpSpPr>
        <p:sp>
          <p:nvSpPr>
            <p:cNvPr id="14" name="Star: 32 Points 13">
              <a:extLst>
                <a:ext uri="{FF2B5EF4-FFF2-40B4-BE49-F238E27FC236}">
                  <a16:creationId xmlns:a16="http://schemas.microsoft.com/office/drawing/2014/main" id="{77E4C5DF-9381-40F1-B8EC-FF7964EF2D26}"/>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tar: 32 Points 16">
              <a:extLst>
                <a:ext uri="{FF2B5EF4-FFF2-40B4-BE49-F238E27FC236}">
                  <a16:creationId xmlns:a16="http://schemas.microsoft.com/office/drawing/2014/main" id="{6A300E35-DA2E-40AF-911E-6EA3EDC5DF3C}"/>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B327E5EF-8438-4B9A-BE8A-6B0D79A5D097}"/>
              </a:ext>
            </a:extLst>
          </p:cNvPr>
          <p:cNvSpPr txBox="1"/>
          <p:nvPr userDrawn="1"/>
        </p:nvSpPr>
        <p:spPr>
          <a:xfrm>
            <a:off x="7643932" y="4157022"/>
            <a:ext cx="1485387" cy="461665"/>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rPr>
              <a:t>INPUT STATION</a:t>
            </a:r>
          </a:p>
        </p:txBody>
      </p:sp>
      <p:sp>
        <p:nvSpPr>
          <p:cNvPr id="11" name="TextBox 10">
            <a:extLst>
              <a:ext uri="{FF2B5EF4-FFF2-40B4-BE49-F238E27FC236}">
                <a16:creationId xmlns:a16="http://schemas.microsoft.com/office/drawing/2014/main" id="{950530EE-AD58-464D-B06D-D71E23E58DB5}"/>
              </a:ext>
            </a:extLst>
          </p:cNvPr>
          <p:cNvSpPr txBox="1"/>
          <p:nvPr userDrawn="1"/>
        </p:nvSpPr>
        <p:spPr>
          <a:xfrm>
            <a:off x="2540445" y="43658"/>
            <a:ext cx="181244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Watch It! </a:t>
            </a:r>
          </a:p>
        </p:txBody>
      </p:sp>
    </p:spTree>
    <p:extLst>
      <p:ext uri="{BB962C8B-B14F-4D97-AF65-F5344CB8AC3E}">
        <p14:creationId xmlns:p14="http://schemas.microsoft.com/office/powerpoint/2010/main" val="1853242433"/>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Picture 15" descr="A picture containing drawing&#10;&#10;Description automatically generated">
            <a:extLst>
              <a:ext uri="{FF2B5EF4-FFF2-40B4-BE49-F238E27FC236}">
                <a16:creationId xmlns:a16="http://schemas.microsoft.com/office/drawing/2014/main" id="{9385C99F-B389-F041-9387-0574BD3BEB9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21" name="Rectangle 20">
            <a:extLst>
              <a:ext uri="{FF2B5EF4-FFF2-40B4-BE49-F238E27FC236}">
                <a16:creationId xmlns:a16="http://schemas.microsoft.com/office/drawing/2014/main" id="{EBCBA5DF-BB69-432E-AB6D-7AD355F2636F}"/>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8350B4-E5D4-4DFD-A262-6460FB644404}"/>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25" name="TextBox 24">
            <a:extLst>
              <a:ext uri="{FF2B5EF4-FFF2-40B4-BE49-F238E27FC236}">
                <a16:creationId xmlns:a16="http://schemas.microsoft.com/office/drawing/2014/main" id="{27D6DF2E-36A3-409E-9058-DFDE945C1C23}"/>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pic>
        <p:nvPicPr>
          <p:cNvPr id="5" name="Picture 4">
            <a:extLst>
              <a:ext uri="{FF2B5EF4-FFF2-40B4-BE49-F238E27FC236}">
                <a16:creationId xmlns:a16="http://schemas.microsoft.com/office/drawing/2014/main" id="{FEADB8F4-B998-4B6B-9E89-0A8C5D5385B3}"/>
              </a:ext>
            </a:extLst>
          </p:cNvPr>
          <p:cNvPicPr>
            <a:picLocks noChangeAspect="1"/>
          </p:cNvPicPr>
          <p:nvPr userDrawn="1"/>
        </p:nvPicPr>
        <p:blipFill>
          <a:blip r:embed="rId6" cstate="hqprint">
            <a:alphaModFix amt="50000"/>
            <a:extLst>
              <a:ext uri="{28A0092B-C50C-407E-A947-70E740481C1C}">
                <a14:useLocalDpi xmlns:a14="http://schemas.microsoft.com/office/drawing/2010/main" val="0"/>
              </a:ext>
            </a:extLst>
          </a:blip>
          <a:stretch>
            <a:fillRect/>
          </a:stretch>
        </p:blipFill>
        <p:spPr>
          <a:xfrm>
            <a:off x="8385717" y="100901"/>
            <a:ext cx="651049" cy="390630"/>
          </a:xfrm>
          <a:prstGeom prst="rect">
            <a:avLst/>
          </a:prstGeom>
        </p:spPr>
      </p:pic>
      <p:cxnSp>
        <p:nvCxnSpPr>
          <p:cNvPr id="15" name="Straight Connector 14">
            <a:extLst>
              <a:ext uri="{FF2B5EF4-FFF2-40B4-BE49-F238E27FC236}">
                <a16:creationId xmlns:a16="http://schemas.microsoft.com/office/drawing/2014/main" id="{AFFB8D2E-C569-45F1-942C-8E599E2D1A4C}"/>
              </a:ext>
            </a:extLst>
          </p:cNvPr>
          <p:cNvCxnSpPr>
            <a:cxnSpLocks/>
          </p:cNvCxnSpPr>
          <p:nvPr userDrawn="1"/>
        </p:nvCxnSpPr>
        <p:spPr>
          <a:xfrm>
            <a:off x="5786185" y="1237002"/>
            <a:ext cx="0" cy="3197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CADA76A-C953-46D9-9D0B-D4696273C863}"/>
              </a:ext>
            </a:extLst>
          </p:cNvPr>
          <p:cNvGrpSpPr/>
          <p:nvPr userDrawn="1"/>
        </p:nvGrpSpPr>
        <p:grpSpPr>
          <a:xfrm>
            <a:off x="2542032" y="109728"/>
            <a:ext cx="740664" cy="740664"/>
            <a:chOff x="11408" y="24791"/>
            <a:chExt cx="1212211" cy="1212211"/>
          </a:xfrm>
        </p:grpSpPr>
        <p:sp>
          <p:nvSpPr>
            <p:cNvPr id="22" name="Star: 32 Points 21">
              <a:extLst>
                <a:ext uri="{FF2B5EF4-FFF2-40B4-BE49-F238E27FC236}">
                  <a16:creationId xmlns:a16="http://schemas.microsoft.com/office/drawing/2014/main" id="{19B0FF79-1662-4173-89FB-1945D3B9B8A0}"/>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tar: 32 Points 22">
              <a:extLst>
                <a:ext uri="{FF2B5EF4-FFF2-40B4-BE49-F238E27FC236}">
                  <a16:creationId xmlns:a16="http://schemas.microsoft.com/office/drawing/2014/main" id="{2DEA0DAC-332E-4718-AC07-2F7E87A9BBC9}"/>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84FDD8F3-AA7B-4887-A850-A62AD97F7F43}"/>
              </a:ext>
            </a:extLst>
          </p:cNvPr>
          <p:cNvSpPr txBox="1"/>
          <p:nvPr userDrawn="1"/>
        </p:nvSpPr>
        <p:spPr>
          <a:xfrm>
            <a:off x="2376294" y="285098"/>
            <a:ext cx="1069741" cy="369332"/>
          </a:xfrm>
          <a:prstGeom prst="rect">
            <a:avLst/>
          </a:prstGeom>
          <a:noFill/>
        </p:spPr>
        <p:txBody>
          <a:bodyPr wrap="square" rtlCol="0">
            <a:spAutoFit/>
          </a:bodyPr>
          <a:lstStyle/>
          <a:p>
            <a:pPr algn="ctr"/>
            <a:r>
              <a:rPr lang="en-US" sz="900" b="1" dirty="0">
                <a:latin typeface="Georgia" panose="02040502050405020303" pitchFamily="18" charset="0"/>
                <a:ea typeface="Verdana" panose="020B0604030504040204" pitchFamily="34" charset="0"/>
              </a:rPr>
              <a:t>INPUT STATION</a:t>
            </a:r>
          </a:p>
        </p:txBody>
      </p:sp>
      <p:sp>
        <p:nvSpPr>
          <p:cNvPr id="20" name="TextBox 19">
            <a:extLst>
              <a:ext uri="{FF2B5EF4-FFF2-40B4-BE49-F238E27FC236}">
                <a16:creationId xmlns:a16="http://schemas.microsoft.com/office/drawing/2014/main" id="{5C7B85DF-2677-4763-B10A-4A6165983398}"/>
              </a:ext>
            </a:extLst>
          </p:cNvPr>
          <p:cNvSpPr txBox="1"/>
          <p:nvPr userDrawn="1"/>
        </p:nvSpPr>
        <p:spPr>
          <a:xfrm>
            <a:off x="3435584" y="149569"/>
            <a:ext cx="2541908" cy="369332"/>
          </a:xfrm>
          <a:prstGeom prst="rect">
            <a:avLst/>
          </a:prstGeom>
          <a:noFill/>
        </p:spPr>
        <p:txBody>
          <a:bodyPr wrap="square" rtlCol="0">
            <a:spAutoFit/>
          </a:bodyPr>
          <a:lstStyle/>
          <a:p>
            <a:r>
              <a:rPr lang="en-US" sz="1800" b="1" dirty="0">
                <a:latin typeface="Georgia" panose="02040502050405020303" pitchFamily="18" charset="0"/>
                <a:ea typeface="Verdana" panose="020B0604030504040204" pitchFamily="34" charset="0"/>
              </a:rPr>
              <a:t>Read It! </a:t>
            </a:r>
          </a:p>
        </p:txBody>
      </p:sp>
    </p:spTree>
    <p:extLst>
      <p:ext uri="{BB962C8B-B14F-4D97-AF65-F5344CB8AC3E}">
        <p14:creationId xmlns:p14="http://schemas.microsoft.com/office/powerpoint/2010/main" val="1452793236"/>
      </p:ext>
    </p:extLst>
  </p:cSld>
  <p:clrMap bg1="lt1" tx1="dk1" bg2="lt2" tx2="dk2" accent1="accent1" accent2="accent2" accent3="accent3" accent4="accent4" accent5="accent5" accent6="accent6" hlink="hlink" folHlink="folHlink"/>
  <p:sldLayoutIdLst>
    <p:sldLayoutId id="2147483730" r:id="rId1"/>
    <p:sldLayoutId id="2147483743" r:id="rId2"/>
    <p:sldLayoutId id="2147483744"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drawing&#10;&#10;Description automatically generated">
            <a:extLst>
              <a:ext uri="{FF2B5EF4-FFF2-40B4-BE49-F238E27FC236}">
                <a16:creationId xmlns:a16="http://schemas.microsoft.com/office/drawing/2014/main" id="{B11EDCDB-C16F-2548-9450-B9A40D8539D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3" name="Rectangle 12">
            <a:extLst>
              <a:ext uri="{FF2B5EF4-FFF2-40B4-BE49-F238E27FC236}">
                <a16:creationId xmlns:a16="http://schemas.microsoft.com/office/drawing/2014/main" id="{22E8CB38-FE08-481D-93F2-45EE5475A07D}"/>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742A81C-581B-4807-BB83-3FCB249E8549}"/>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7" name="Picture 16">
            <a:extLst>
              <a:ext uri="{FF2B5EF4-FFF2-40B4-BE49-F238E27FC236}">
                <a16:creationId xmlns:a16="http://schemas.microsoft.com/office/drawing/2014/main" id="{E25083A0-D482-45D9-BECD-8E86E122AAEA}"/>
              </a:ext>
            </a:extLst>
          </p:cNvPr>
          <p:cNvPicPr>
            <a:picLocks noChangeAspect="1"/>
          </p:cNvPicPr>
          <p:nvPr userDrawn="1"/>
        </p:nvPicPr>
        <p:blipFill>
          <a:blip r:embed="rId6"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grpSp>
        <p:nvGrpSpPr>
          <p:cNvPr id="12" name="Group 11">
            <a:extLst>
              <a:ext uri="{FF2B5EF4-FFF2-40B4-BE49-F238E27FC236}">
                <a16:creationId xmlns:a16="http://schemas.microsoft.com/office/drawing/2014/main" id="{424628FB-93C9-4B9F-BD2E-59A72E77BFB8}"/>
              </a:ext>
            </a:extLst>
          </p:cNvPr>
          <p:cNvGrpSpPr/>
          <p:nvPr userDrawn="1"/>
        </p:nvGrpSpPr>
        <p:grpSpPr>
          <a:xfrm>
            <a:off x="7781544" y="3785616"/>
            <a:ext cx="1207008" cy="1207008"/>
            <a:chOff x="11408" y="24791"/>
            <a:chExt cx="1212211" cy="1212211"/>
          </a:xfrm>
        </p:grpSpPr>
        <p:sp>
          <p:nvSpPr>
            <p:cNvPr id="15" name="Star: 32 Points 14">
              <a:extLst>
                <a:ext uri="{FF2B5EF4-FFF2-40B4-BE49-F238E27FC236}">
                  <a16:creationId xmlns:a16="http://schemas.microsoft.com/office/drawing/2014/main" id="{F163D580-D31C-45A8-AF23-436B9BA5F276}"/>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tar: 32 Points 17">
              <a:extLst>
                <a:ext uri="{FF2B5EF4-FFF2-40B4-BE49-F238E27FC236}">
                  <a16:creationId xmlns:a16="http://schemas.microsoft.com/office/drawing/2014/main" id="{75B99DF4-7FBC-48EE-AB06-011EA1E14D9E}"/>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0559C1AF-74DE-4BBA-94CF-37379779E059}"/>
              </a:ext>
            </a:extLst>
          </p:cNvPr>
          <p:cNvSpPr txBox="1"/>
          <p:nvPr userDrawn="1"/>
        </p:nvSpPr>
        <p:spPr>
          <a:xfrm>
            <a:off x="7643932" y="4157022"/>
            <a:ext cx="1485387" cy="461665"/>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rPr>
              <a:t>INPUT STATION</a:t>
            </a:r>
          </a:p>
        </p:txBody>
      </p:sp>
      <p:sp>
        <p:nvSpPr>
          <p:cNvPr id="23" name="TextBox 22">
            <a:extLst>
              <a:ext uri="{FF2B5EF4-FFF2-40B4-BE49-F238E27FC236}">
                <a16:creationId xmlns:a16="http://schemas.microsoft.com/office/drawing/2014/main" id="{47AA88E0-D491-455A-A2AB-7051BCEFF90F}"/>
              </a:ext>
            </a:extLst>
          </p:cNvPr>
          <p:cNvSpPr txBox="1"/>
          <p:nvPr userDrawn="1"/>
        </p:nvSpPr>
        <p:spPr>
          <a:xfrm>
            <a:off x="2540445" y="43658"/>
            <a:ext cx="219421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Explore It! </a:t>
            </a:r>
          </a:p>
        </p:txBody>
      </p:sp>
      <p:sp>
        <p:nvSpPr>
          <p:cNvPr id="24" name="TextBox 23">
            <a:extLst>
              <a:ext uri="{FF2B5EF4-FFF2-40B4-BE49-F238E27FC236}">
                <a16:creationId xmlns:a16="http://schemas.microsoft.com/office/drawing/2014/main" id="{EBBCEA1D-F84C-4BC9-AFFE-3E5B12D8853C}"/>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2855893126"/>
      </p:ext>
    </p:extLst>
  </p:cSld>
  <p:clrMap bg1="lt1" tx1="dk1" bg2="lt2" tx2="dk2" accent1="accent1" accent2="accent2" accent3="accent3" accent4="accent4" accent5="accent5" accent6="accent6" hlink="hlink" folHlink="folHlink"/>
  <p:sldLayoutIdLst>
    <p:sldLayoutId id="2147483715" r:id="rId1"/>
    <p:sldLayoutId id="2147483755" r:id="rId2"/>
    <p:sldLayoutId id="2147483765"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drawing&#10;&#10;Description automatically generated">
            <a:extLst>
              <a:ext uri="{FF2B5EF4-FFF2-40B4-BE49-F238E27FC236}">
                <a16:creationId xmlns:a16="http://schemas.microsoft.com/office/drawing/2014/main" id="{267EDCFB-9907-1A4E-A2E9-D8738F1BBD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3" name="Rectangle 12">
            <a:extLst>
              <a:ext uri="{FF2B5EF4-FFF2-40B4-BE49-F238E27FC236}">
                <a16:creationId xmlns:a16="http://schemas.microsoft.com/office/drawing/2014/main" id="{6A44B4F0-6079-4B7C-8756-5879DE09BEAF}"/>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0F7333-D367-4F15-A859-4209C3066395}"/>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7" name="Picture 16">
            <a:extLst>
              <a:ext uri="{FF2B5EF4-FFF2-40B4-BE49-F238E27FC236}">
                <a16:creationId xmlns:a16="http://schemas.microsoft.com/office/drawing/2014/main" id="{F0D96999-A2F6-46C5-A3F2-7F65DA57D10A}"/>
              </a:ext>
            </a:extLst>
          </p:cNvPr>
          <p:cNvPicPr>
            <a:picLocks noChangeAspect="1"/>
          </p:cNvPicPr>
          <p:nvPr userDrawn="1"/>
        </p:nvPicPr>
        <p:blipFill>
          <a:blip r:embed="rId4"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grpSp>
        <p:nvGrpSpPr>
          <p:cNvPr id="12" name="Group 11">
            <a:extLst>
              <a:ext uri="{FF2B5EF4-FFF2-40B4-BE49-F238E27FC236}">
                <a16:creationId xmlns:a16="http://schemas.microsoft.com/office/drawing/2014/main" id="{72B2C08B-6116-4C11-87D9-746AECFC686E}"/>
              </a:ext>
            </a:extLst>
          </p:cNvPr>
          <p:cNvGrpSpPr/>
          <p:nvPr userDrawn="1"/>
        </p:nvGrpSpPr>
        <p:grpSpPr>
          <a:xfrm>
            <a:off x="7781544" y="3785616"/>
            <a:ext cx="1207008" cy="1207008"/>
            <a:chOff x="11408" y="24791"/>
            <a:chExt cx="1212211" cy="1212211"/>
          </a:xfrm>
        </p:grpSpPr>
        <p:sp>
          <p:nvSpPr>
            <p:cNvPr id="15" name="Star: 32 Points 14">
              <a:extLst>
                <a:ext uri="{FF2B5EF4-FFF2-40B4-BE49-F238E27FC236}">
                  <a16:creationId xmlns:a16="http://schemas.microsoft.com/office/drawing/2014/main" id="{F25EBE87-9988-446B-B041-BAE38FFAC726}"/>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tar: 32 Points 17">
              <a:extLst>
                <a:ext uri="{FF2B5EF4-FFF2-40B4-BE49-F238E27FC236}">
                  <a16:creationId xmlns:a16="http://schemas.microsoft.com/office/drawing/2014/main" id="{5FB5A568-2C98-4FAA-89D3-EC729E80187A}"/>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07D8D7A8-162C-484F-97DB-579D70400F3F}"/>
              </a:ext>
            </a:extLst>
          </p:cNvPr>
          <p:cNvSpPr txBox="1"/>
          <p:nvPr userDrawn="1"/>
        </p:nvSpPr>
        <p:spPr>
          <a:xfrm>
            <a:off x="7643932" y="4157022"/>
            <a:ext cx="1485387" cy="461665"/>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rPr>
              <a:t>INPUT STATION</a:t>
            </a:r>
          </a:p>
        </p:txBody>
      </p:sp>
      <p:sp>
        <p:nvSpPr>
          <p:cNvPr id="23" name="TextBox 22">
            <a:extLst>
              <a:ext uri="{FF2B5EF4-FFF2-40B4-BE49-F238E27FC236}">
                <a16:creationId xmlns:a16="http://schemas.microsoft.com/office/drawing/2014/main" id="{618B8CA9-F2EB-44C1-A260-71C0A852C3E5}"/>
              </a:ext>
            </a:extLst>
          </p:cNvPr>
          <p:cNvSpPr txBox="1"/>
          <p:nvPr userDrawn="1"/>
        </p:nvSpPr>
        <p:spPr>
          <a:xfrm>
            <a:off x="2540445" y="43658"/>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Research It! </a:t>
            </a:r>
          </a:p>
        </p:txBody>
      </p:sp>
      <p:sp>
        <p:nvSpPr>
          <p:cNvPr id="24" name="TextBox 23">
            <a:extLst>
              <a:ext uri="{FF2B5EF4-FFF2-40B4-BE49-F238E27FC236}">
                <a16:creationId xmlns:a16="http://schemas.microsoft.com/office/drawing/2014/main" id="{CAB2D8E7-4176-4A8E-9283-4C342DA8A475}"/>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3420348809"/>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descr="A picture containing drawing&#10;&#10;Description automatically generated">
            <a:extLst>
              <a:ext uri="{FF2B5EF4-FFF2-40B4-BE49-F238E27FC236}">
                <a16:creationId xmlns:a16="http://schemas.microsoft.com/office/drawing/2014/main" id="{795DD22D-FC76-194A-B62A-A15BA78780D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3" name="Rectangle 12">
            <a:extLst>
              <a:ext uri="{FF2B5EF4-FFF2-40B4-BE49-F238E27FC236}">
                <a16:creationId xmlns:a16="http://schemas.microsoft.com/office/drawing/2014/main" id="{A4516FA9-1E60-4703-8456-EEA5911618E2}"/>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BF74850-549D-43CB-8D3D-9249A51F551B}"/>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8" name="Picture 17">
            <a:extLst>
              <a:ext uri="{FF2B5EF4-FFF2-40B4-BE49-F238E27FC236}">
                <a16:creationId xmlns:a16="http://schemas.microsoft.com/office/drawing/2014/main" id="{02347962-2875-4861-BBBC-4708BB61A2F3}"/>
              </a:ext>
            </a:extLst>
          </p:cNvPr>
          <p:cNvPicPr>
            <a:picLocks noChangeAspect="1"/>
          </p:cNvPicPr>
          <p:nvPr userDrawn="1"/>
        </p:nvPicPr>
        <p:blipFill>
          <a:blip r:embed="rId6"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grpSp>
        <p:nvGrpSpPr>
          <p:cNvPr id="25" name="Group 24">
            <a:extLst>
              <a:ext uri="{FF2B5EF4-FFF2-40B4-BE49-F238E27FC236}">
                <a16:creationId xmlns:a16="http://schemas.microsoft.com/office/drawing/2014/main" id="{CA8DDBCF-29B4-4ED7-BA94-A4D504C5EDE6}"/>
              </a:ext>
            </a:extLst>
          </p:cNvPr>
          <p:cNvGrpSpPr/>
          <p:nvPr userDrawn="1"/>
        </p:nvGrpSpPr>
        <p:grpSpPr>
          <a:xfrm>
            <a:off x="7783063" y="3784786"/>
            <a:ext cx="1206135" cy="1206135"/>
            <a:chOff x="11408" y="24791"/>
            <a:chExt cx="1212211" cy="1212211"/>
          </a:xfrm>
        </p:grpSpPr>
        <p:sp>
          <p:nvSpPr>
            <p:cNvPr id="26" name="Star: 32 Points 25">
              <a:extLst>
                <a:ext uri="{FF2B5EF4-FFF2-40B4-BE49-F238E27FC236}">
                  <a16:creationId xmlns:a16="http://schemas.microsoft.com/office/drawing/2014/main" id="{6DF36F77-3DA4-49F0-B103-55FEDE101AA9}"/>
                </a:ext>
              </a:extLst>
            </p:cNvPr>
            <p:cNvSpPr/>
            <p:nvPr userDrawn="1"/>
          </p:nvSpPr>
          <p:spPr>
            <a:xfrm>
              <a:off x="11408" y="24791"/>
              <a:ext cx="1212211" cy="1212211"/>
            </a:xfrm>
            <a:prstGeom prst="star32">
              <a:avLst>
                <a:gd name="adj" fmla="val 44591"/>
              </a:avLst>
            </a:prstGeom>
            <a:solidFill>
              <a:srgbClr val="9DC3E6"/>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ar: 32 Points 26">
              <a:extLst>
                <a:ext uri="{FF2B5EF4-FFF2-40B4-BE49-F238E27FC236}">
                  <a16:creationId xmlns:a16="http://schemas.microsoft.com/office/drawing/2014/main" id="{1A8399CD-33BD-42D4-8C08-6CAC02B8AD23}"/>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67109736-69B5-4C3F-AEAB-8FFB2E0C5142}"/>
              </a:ext>
            </a:extLst>
          </p:cNvPr>
          <p:cNvSpPr txBox="1"/>
          <p:nvPr userDrawn="1"/>
        </p:nvSpPr>
        <p:spPr>
          <a:xfrm>
            <a:off x="7643932" y="4157022"/>
            <a:ext cx="1485387" cy="461665"/>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rPr>
              <a:t>OUTPUT STATION</a:t>
            </a:r>
          </a:p>
        </p:txBody>
      </p:sp>
      <p:sp>
        <p:nvSpPr>
          <p:cNvPr id="23" name="TextBox 22">
            <a:extLst>
              <a:ext uri="{FF2B5EF4-FFF2-40B4-BE49-F238E27FC236}">
                <a16:creationId xmlns:a16="http://schemas.microsoft.com/office/drawing/2014/main" id="{2A206A64-640D-4343-8DB5-B2F6F3F4144B}"/>
              </a:ext>
            </a:extLst>
          </p:cNvPr>
          <p:cNvSpPr txBox="1"/>
          <p:nvPr userDrawn="1"/>
        </p:nvSpPr>
        <p:spPr>
          <a:xfrm>
            <a:off x="2540445" y="43658"/>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Write It! </a:t>
            </a:r>
          </a:p>
        </p:txBody>
      </p:sp>
      <p:sp>
        <p:nvSpPr>
          <p:cNvPr id="24" name="TextBox 23">
            <a:extLst>
              <a:ext uri="{FF2B5EF4-FFF2-40B4-BE49-F238E27FC236}">
                <a16:creationId xmlns:a16="http://schemas.microsoft.com/office/drawing/2014/main" id="{D5D33C45-833F-4E37-AA18-B427ED96C439}"/>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82960510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drawing&#10;&#10;Description automatically generated">
            <a:extLst>
              <a:ext uri="{FF2B5EF4-FFF2-40B4-BE49-F238E27FC236}">
                <a16:creationId xmlns:a16="http://schemas.microsoft.com/office/drawing/2014/main" id="{9B81E549-9529-1B49-A79D-156EDF56A3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3" name="Rectangle 12">
            <a:extLst>
              <a:ext uri="{FF2B5EF4-FFF2-40B4-BE49-F238E27FC236}">
                <a16:creationId xmlns:a16="http://schemas.microsoft.com/office/drawing/2014/main" id="{DE86D5EA-F9C1-4CE6-BCA8-CB512DB5BEA7}"/>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8C7A68C-07F2-4E51-9581-FDAF257A923F}"/>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7" name="Picture 16">
            <a:extLst>
              <a:ext uri="{FF2B5EF4-FFF2-40B4-BE49-F238E27FC236}">
                <a16:creationId xmlns:a16="http://schemas.microsoft.com/office/drawing/2014/main" id="{013C547A-3D0C-43CE-8C46-8212D0815E95}"/>
              </a:ext>
            </a:extLst>
          </p:cNvPr>
          <p:cNvPicPr>
            <a:picLocks noChangeAspect="1"/>
          </p:cNvPicPr>
          <p:nvPr userDrawn="1"/>
        </p:nvPicPr>
        <p:blipFill>
          <a:blip r:embed="rId4"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grpSp>
        <p:nvGrpSpPr>
          <p:cNvPr id="12" name="Group 11">
            <a:extLst>
              <a:ext uri="{FF2B5EF4-FFF2-40B4-BE49-F238E27FC236}">
                <a16:creationId xmlns:a16="http://schemas.microsoft.com/office/drawing/2014/main" id="{0D5ABBD4-AE63-4EA8-9989-C103BC256BE4}"/>
              </a:ext>
            </a:extLst>
          </p:cNvPr>
          <p:cNvGrpSpPr/>
          <p:nvPr userDrawn="1"/>
        </p:nvGrpSpPr>
        <p:grpSpPr>
          <a:xfrm>
            <a:off x="2542032" y="109728"/>
            <a:ext cx="740664" cy="740664"/>
            <a:chOff x="11408" y="24791"/>
            <a:chExt cx="1212211" cy="1212211"/>
          </a:xfrm>
        </p:grpSpPr>
        <p:sp>
          <p:nvSpPr>
            <p:cNvPr id="15" name="Star: 32 Points 14">
              <a:extLst>
                <a:ext uri="{FF2B5EF4-FFF2-40B4-BE49-F238E27FC236}">
                  <a16:creationId xmlns:a16="http://schemas.microsoft.com/office/drawing/2014/main" id="{619D6AFC-EACB-4087-8E0D-399AC86C7E22}"/>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tar: 32 Points 17">
              <a:extLst>
                <a:ext uri="{FF2B5EF4-FFF2-40B4-BE49-F238E27FC236}">
                  <a16:creationId xmlns:a16="http://schemas.microsoft.com/office/drawing/2014/main" id="{9B66EC41-62DF-470A-A88B-E3C2C0233159}"/>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445DF46-8EEC-4A4E-A419-2BE554F31E94}"/>
              </a:ext>
            </a:extLst>
          </p:cNvPr>
          <p:cNvSpPr txBox="1"/>
          <p:nvPr userDrawn="1"/>
        </p:nvSpPr>
        <p:spPr>
          <a:xfrm>
            <a:off x="2497271" y="307067"/>
            <a:ext cx="846898" cy="338554"/>
          </a:xfrm>
          <a:prstGeom prst="rect">
            <a:avLst/>
          </a:prstGeom>
          <a:noFill/>
        </p:spPr>
        <p:txBody>
          <a:bodyPr wrap="square" rtlCol="0">
            <a:spAutoFit/>
          </a:bodyPr>
          <a:lstStyle/>
          <a:p>
            <a:pPr algn="ctr"/>
            <a:r>
              <a:rPr lang="en-US" sz="800" b="1" dirty="0">
                <a:latin typeface="Georgia" panose="02040502050405020303" pitchFamily="18" charset="0"/>
                <a:ea typeface="Verdana" panose="020B0604030504040204" pitchFamily="34" charset="0"/>
              </a:rPr>
              <a:t>OUTPUT STATION</a:t>
            </a:r>
          </a:p>
        </p:txBody>
      </p:sp>
      <p:sp>
        <p:nvSpPr>
          <p:cNvPr id="22" name="TextBox 21">
            <a:extLst>
              <a:ext uri="{FF2B5EF4-FFF2-40B4-BE49-F238E27FC236}">
                <a16:creationId xmlns:a16="http://schemas.microsoft.com/office/drawing/2014/main" id="{66168122-476F-446B-9E49-F5C181E6CE5E}"/>
              </a:ext>
            </a:extLst>
          </p:cNvPr>
          <p:cNvSpPr txBox="1"/>
          <p:nvPr userDrawn="1"/>
        </p:nvSpPr>
        <p:spPr>
          <a:xfrm>
            <a:off x="3297368" y="227937"/>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Organize It!</a:t>
            </a:r>
          </a:p>
        </p:txBody>
      </p:sp>
      <p:sp>
        <p:nvSpPr>
          <p:cNvPr id="23" name="TextBox 22">
            <a:extLst>
              <a:ext uri="{FF2B5EF4-FFF2-40B4-BE49-F238E27FC236}">
                <a16:creationId xmlns:a16="http://schemas.microsoft.com/office/drawing/2014/main" id="{B1655015-BC2E-469C-B826-67A813BDBDF9}"/>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1265460953"/>
      </p:ext>
    </p:extLst>
  </p:cSld>
  <p:clrMap bg1="lt1" tx1="dk1" bg2="lt2" tx2="dk2" accent1="accent1" accent2="accent2" accent3="accent3" accent4="accent4" accent5="accent5" accent6="accent6" hlink="hlink" folHlink="folHlink"/>
  <p:sldLayoutIdLst>
    <p:sldLayoutId id="2147483734"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descr="A picture containing drawing&#10;&#10;Description automatically generated">
            <a:extLst>
              <a:ext uri="{FF2B5EF4-FFF2-40B4-BE49-F238E27FC236}">
                <a16:creationId xmlns:a16="http://schemas.microsoft.com/office/drawing/2014/main" id="{A5CC7F93-CAC6-C94D-8F4F-8015F247A09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8" name="Rectangle 17">
            <a:extLst>
              <a:ext uri="{FF2B5EF4-FFF2-40B4-BE49-F238E27FC236}">
                <a16:creationId xmlns:a16="http://schemas.microsoft.com/office/drawing/2014/main" id="{EDA9A708-34D4-49FC-92F9-650CF8CB157F}"/>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7DBB171-7388-4994-83AE-B8107DCC0A47}"/>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7" name="Picture 16">
            <a:extLst>
              <a:ext uri="{FF2B5EF4-FFF2-40B4-BE49-F238E27FC236}">
                <a16:creationId xmlns:a16="http://schemas.microsoft.com/office/drawing/2014/main" id="{1CEFC884-385F-4E9B-9A00-0A2808312B93}"/>
              </a:ext>
            </a:extLst>
          </p:cNvPr>
          <p:cNvPicPr>
            <a:picLocks noChangeAspect="1"/>
          </p:cNvPicPr>
          <p:nvPr userDrawn="1"/>
        </p:nvPicPr>
        <p:blipFill>
          <a:blip r:embed="rId5"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sp>
        <p:nvSpPr>
          <p:cNvPr id="26" name="TextBox 25">
            <a:extLst>
              <a:ext uri="{FF2B5EF4-FFF2-40B4-BE49-F238E27FC236}">
                <a16:creationId xmlns:a16="http://schemas.microsoft.com/office/drawing/2014/main" id="{4015FEC5-0750-439E-869F-F9D1877425F3}"/>
              </a:ext>
            </a:extLst>
          </p:cNvPr>
          <p:cNvSpPr txBox="1"/>
          <p:nvPr userDrawn="1"/>
        </p:nvSpPr>
        <p:spPr>
          <a:xfrm>
            <a:off x="3297368" y="227937"/>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Illustrate It!</a:t>
            </a:r>
          </a:p>
        </p:txBody>
      </p:sp>
      <p:grpSp>
        <p:nvGrpSpPr>
          <p:cNvPr id="11" name="Group 10">
            <a:extLst>
              <a:ext uri="{FF2B5EF4-FFF2-40B4-BE49-F238E27FC236}">
                <a16:creationId xmlns:a16="http://schemas.microsoft.com/office/drawing/2014/main" id="{548FB721-6229-465B-9CBA-AB4FF23B92CC}"/>
              </a:ext>
            </a:extLst>
          </p:cNvPr>
          <p:cNvGrpSpPr/>
          <p:nvPr userDrawn="1"/>
        </p:nvGrpSpPr>
        <p:grpSpPr>
          <a:xfrm>
            <a:off x="2542032" y="109728"/>
            <a:ext cx="740664" cy="740664"/>
            <a:chOff x="11408" y="24791"/>
            <a:chExt cx="1212211" cy="1212211"/>
          </a:xfrm>
        </p:grpSpPr>
        <p:sp>
          <p:nvSpPr>
            <p:cNvPr id="13" name="Star: 32 Points 12">
              <a:extLst>
                <a:ext uri="{FF2B5EF4-FFF2-40B4-BE49-F238E27FC236}">
                  <a16:creationId xmlns:a16="http://schemas.microsoft.com/office/drawing/2014/main" id="{49D6B3B5-94FC-4C1C-A133-744C4AFB4DF1}"/>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tar: 32 Points 13">
              <a:extLst>
                <a:ext uri="{FF2B5EF4-FFF2-40B4-BE49-F238E27FC236}">
                  <a16:creationId xmlns:a16="http://schemas.microsoft.com/office/drawing/2014/main" id="{CEEA7DC2-417C-4B21-B56C-33A8925D1E79}"/>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1645CD79-18A4-4BE9-92B4-82A5E63A8AE1}"/>
              </a:ext>
            </a:extLst>
          </p:cNvPr>
          <p:cNvSpPr txBox="1"/>
          <p:nvPr userDrawn="1"/>
        </p:nvSpPr>
        <p:spPr>
          <a:xfrm>
            <a:off x="2490597" y="307067"/>
            <a:ext cx="846898" cy="338554"/>
          </a:xfrm>
          <a:prstGeom prst="rect">
            <a:avLst/>
          </a:prstGeom>
          <a:noFill/>
        </p:spPr>
        <p:txBody>
          <a:bodyPr wrap="square" rtlCol="0">
            <a:spAutoFit/>
          </a:bodyPr>
          <a:lstStyle/>
          <a:p>
            <a:pPr algn="ctr"/>
            <a:r>
              <a:rPr lang="en-US" sz="800" b="1" dirty="0">
                <a:latin typeface="Georgia" panose="02040502050405020303" pitchFamily="18" charset="0"/>
                <a:ea typeface="Verdana" panose="020B0604030504040204" pitchFamily="34" charset="0"/>
              </a:rPr>
              <a:t>OUTPUT STATION</a:t>
            </a:r>
          </a:p>
        </p:txBody>
      </p:sp>
    </p:spTree>
    <p:extLst>
      <p:ext uri="{BB962C8B-B14F-4D97-AF65-F5344CB8AC3E}">
        <p14:creationId xmlns:p14="http://schemas.microsoft.com/office/powerpoint/2010/main" val="2170103054"/>
      </p:ext>
    </p:extLst>
  </p:cSld>
  <p:clrMap bg1="lt1" tx1="dk1" bg2="lt2" tx2="dk2" accent1="accent1" accent2="accent2" accent3="accent3" accent4="accent4" accent5="accent5" accent6="accent6" hlink="hlink" folHlink="folHlink"/>
  <p:sldLayoutIdLst>
    <p:sldLayoutId id="2147483736" r:id="rId1"/>
    <p:sldLayoutId id="2147483749" r:id="rId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2.xml"/><Relationship Id="rId2" Type="http://schemas.openxmlformats.org/officeDocument/2006/relationships/slide" Target="slide2.xml"/><Relationship Id="rId1" Type="http://schemas.openxmlformats.org/officeDocument/2006/relationships/slideLayout" Target="../slideLayouts/slideLayout4.xml"/><Relationship Id="rId6" Type="http://schemas.openxmlformats.org/officeDocument/2006/relationships/slide" Target="slide10.xml"/><Relationship Id="rId5" Type="http://schemas.openxmlformats.org/officeDocument/2006/relationships/slide" Target="slide9.xml"/><Relationship Id="rId4" Type="http://schemas.openxmlformats.org/officeDocument/2006/relationships/slide" Target="slide6.xml"/></Relationships>
</file>

<file path=ppt/slides/_rels/slide10.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http://studyjams.scholastic.com/studyjams/jams/science/energy-light-sound/heat.htm" TargetMode="External"/><Relationship Id="rId2" Type="http://schemas.openxmlformats.org/officeDocument/2006/relationships/slide" Target="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hlinkClick r:id="" action="ppaction://noaction"/>
            <a:extLst>
              <a:ext uri="{FF2B5EF4-FFF2-40B4-BE49-F238E27FC236}">
                <a16:creationId xmlns:a16="http://schemas.microsoft.com/office/drawing/2014/main" id="{0C66319A-B688-43AC-A9B5-6C05DE89C05F}"/>
              </a:ext>
            </a:extLst>
          </p:cNvPr>
          <p:cNvSpPr/>
          <p:nvPr/>
        </p:nvSpPr>
        <p:spPr>
          <a:xfrm>
            <a:off x="413549" y="2237412"/>
            <a:ext cx="731520" cy="731520"/>
          </a:xfrm>
          <a:prstGeom prst="ellipse">
            <a:avLst/>
          </a:prstGeom>
          <a:solidFill>
            <a:srgbClr val="FEC8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hlinkClick r:id="rId2" action="ppaction://hlinksldjump">
                  <a:extLst>
                    <a:ext uri="{A12FA001-AC4F-418D-AE19-62706E023703}">
                      <ahyp:hlinkClr xmlns:ahyp="http://schemas.microsoft.com/office/drawing/2018/hyperlinkcolor" val="tx"/>
                    </a:ext>
                  </a:extLst>
                </a:hlinkClick>
              </a:rPr>
              <a:t>Click to go</a:t>
            </a:r>
            <a:endParaRPr lang="en-US" sz="1200" b="1" dirty="0">
              <a:solidFill>
                <a:schemeClr val="bg1"/>
              </a:solidFill>
            </a:endParaRPr>
          </a:p>
        </p:txBody>
      </p:sp>
      <p:sp>
        <p:nvSpPr>
          <p:cNvPr id="11" name="Oval 10">
            <a:extLst>
              <a:ext uri="{FF2B5EF4-FFF2-40B4-BE49-F238E27FC236}">
                <a16:creationId xmlns:a16="http://schemas.microsoft.com/office/drawing/2014/main" id="{C82CD63C-E80F-4E37-822C-A38DC55113BE}"/>
              </a:ext>
            </a:extLst>
          </p:cNvPr>
          <p:cNvSpPr/>
          <p:nvPr/>
        </p:nvSpPr>
        <p:spPr>
          <a:xfrm>
            <a:off x="425677" y="3197999"/>
            <a:ext cx="731520" cy="731520"/>
          </a:xfrm>
          <a:prstGeom prst="ellipse">
            <a:avLst/>
          </a:prstGeom>
          <a:solidFill>
            <a:srgbClr val="FEC8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hlinkClick r:id="rId3" action="ppaction://hlinksldjump">
                  <a:extLst>
                    <a:ext uri="{A12FA001-AC4F-418D-AE19-62706E023703}">
                      <ahyp:hlinkClr xmlns:ahyp="http://schemas.microsoft.com/office/drawing/2018/hyperlinkcolor" val="tx"/>
                    </a:ext>
                  </a:extLst>
                </a:hlinkClick>
              </a:rPr>
              <a:t>Click to go</a:t>
            </a:r>
            <a:endParaRPr lang="en-US" sz="1200" b="1" dirty="0">
              <a:solidFill>
                <a:schemeClr val="bg1"/>
              </a:solidFill>
            </a:endParaRPr>
          </a:p>
        </p:txBody>
      </p:sp>
      <p:sp>
        <p:nvSpPr>
          <p:cNvPr id="13" name="Oval 12">
            <a:extLst>
              <a:ext uri="{FF2B5EF4-FFF2-40B4-BE49-F238E27FC236}">
                <a16:creationId xmlns:a16="http://schemas.microsoft.com/office/drawing/2014/main" id="{EDDFCD02-D87E-4012-A6DF-8E463A722F8F}"/>
              </a:ext>
            </a:extLst>
          </p:cNvPr>
          <p:cNvSpPr/>
          <p:nvPr/>
        </p:nvSpPr>
        <p:spPr>
          <a:xfrm>
            <a:off x="417801" y="4082831"/>
            <a:ext cx="731520" cy="731520"/>
          </a:xfrm>
          <a:prstGeom prst="ellipse">
            <a:avLst/>
          </a:prstGeom>
          <a:solidFill>
            <a:srgbClr val="FEC8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hlinkClick r:id="rId4" action="ppaction://hlinksldjump">
                  <a:extLst>
                    <a:ext uri="{A12FA001-AC4F-418D-AE19-62706E023703}">
                      <ahyp:hlinkClr xmlns:ahyp="http://schemas.microsoft.com/office/drawing/2018/hyperlinkcolor" val="tx"/>
                    </a:ext>
                  </a:extLst>
                </a:hlinkClick>
              </a:rPr>
              <a:t>Click to go</a:t>
            </a:r>
            <a:endParaRPr lang="en-US" sz="1200" b="1" dirty="0">
              <a:solidFill>
                <a:schemeClr val="bg1"/>
              </a:solidFill>
            </a:endParaRPr>
          </a:p>
        </p:txBody>
      </p:sp>
      <p:sp>
        <p:nvSpPr>
          <p:cNvPr id="15" name="Oval 14">
            <a:extLst>
              <a:ext uri="{FF2B5EF4-FFF2-40B4-BE49-F238E27FC236}">
                <a16:creationId xmlns:a16="http://schemas.microsoft.com/office/drawing/2014/main" id="{652C25DB-263B-4633-904F-302C2F761695}"/>
              </a:ext>
            </a:extLst>
          </p:cNvPr>
          <p:cNvSpPr/>
          <p:nvPr/>
        </p:nvSpPr>
        <p:spPr>
          <a:xfrm>
            <a:off x="4978692" y="2237412"/>
            <a:ext cx="731520" cy="731520"/>
          </a:xfrm>
          <a:prstGeom prst="ellipse">
            <a:avLst/>
          </a:prstGeom>
          <a:solidFill>
            <a:srgbClr val="FEC8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hlinkClick r:id="rId5" action="ppaction://hlinksldjump">
                  <a:extLst>
                    <a:ext uri="{A12FA001-AC4F-418D-AE19-62706E023703}">
                      <ahyp:hlinkClr xmlns:ahyp="http://schemas.microsoft.com/office/drawing/2018/hyperlinkcolor" val="tx"/>
                    </a:ext>
                  </a:extLst>
                </a:hlinkClick>
              </a:rPr>
              <a:t>Click to go</a:t>
            </a:r>
            <a:endParaRPr lang="en-US" sz="1200" b="1" dirty="0">
              <a:solidFill>
                <a:schemeClr val="bg1"/>
              </a:solidFill>
            </a:endParaRPr>
          </a:p>
        </p:txBody>
      </p:sp>
      <p:sp>
        <p:nvSpPr>
          <p:cNvPr id="16" name="Oval 15">
            <a:extLst>
              <a:ext uri="{FF2B5EF4-FFF2-40B4-BE49-F238E27FC236}">
                <a16:creationId xmlns:a16="http://schemas.microsoft.com/office/drawing/2014/main" id="{9C8F3077-E6F9-4AE6-A61D-9141C4B3401C}"/>
              </a:ext>
            </a:extLst>
          </p:cNvPr>
          <p:cNvSpPr/>
          <p:nvPr/>
        </p:nvSpPr>
        <p:spPr>
          <a:xfrm>
            <a:off x="4978692" y="3189407"/>
            <a:ext cx="731520" cy="731520"/>
          </a:xfrm>
          <a:prstGeom prst="ellipse">
            <a:avLst/>
          </a:prstGeom>
          <a:solidFill>
            <a:srgbClr val="FEC8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hlinkClick r:id="rId6" action="ppaction://hlinksldjump">
                  <a:extLst>
                    <a:ext uri="{A12FA001-AC4F-418D-AE19-62706E023703}">
                      <ahyp:hlinkClr xmlns:ahyp="http://schemas.microsoft.com/office/drawing/2018/hyperlinkcolor" val="tx"/>
                    </a:ext>
                  </a:extLst>
                </a:hlinkClick>
              </a:rPr>
              <a:t>Click to go</a:t>
            </a:r>
            <a:endParaRPr lang="en-US" sz="1200" b="1" dirty="0">
              <a:solidFill>
                <a:schemeClr val="bg1"/>
              </a:solidFill>
            </a:endParaRPr>
          </a:p>
        </p:txBody>
      </p:sp>
      <p:sp>
        <p:nvSpPr>
          <p:cNvPr id="17" name="Oval 16">
            <a:extLst>
              <a:ext uri="{FF2B5EF4-FFF2-40B4-BE49-F238E27FC236}">
                <a16:creationId xmlns:a16="http://schemas.microsoft.com/office/drawing/2014/main" id="{6436C600-9C93-43C9-AD00-46564AAE20FC}"/>
              </a:ext>
            </a:extLst>
          </p:cNvPr>
          <p:cNvSpPr/>
          <p:nvPr/>
        </p:nvSpPr>
        <p:spPr>
          <a:xfrm>
            <a:off x="4978692" y="4082831"/>
            <a:ext cx="731520" cy="731520"/>
          </a:xfrm>
          <a:prstGeom prst="ellipse">
            <a:avLst/>
          </a:prstGeom>
          <a:solidFill>
            <a:srgbClr val="FEC8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hlinkClick r:id="rId7" action="ppaction://hlinksldjump">
                  <a:extLst>
                    <a:ext uri="{A12FA001-AC4F-418D-AE19-62706E023703}">
                      <ahyp:hlinkClr xmlns:ahyp="http://schemas.microsoft.com/office/drawing/2018/hyperlinkcolor" val="tx"/>
                    </a:ext>
                  </a:extLst>
                </a:hlinkClick>
              </a:rPr>
              <a:t>Click to go</a:t>
            </a:r>
            <a:endParaRPr lang="en-US" sz="1200" b="1" dirty="0">
              <a:solidFill>
                <a:schemeClr val="bg1"/>
              </a:solidFill>
            </a:endParaRPr>
          </a:p>
        </p:txBody>
      </p:sp>
      <p:sp>
        <p:nvSpPr>
          <p:cNvPr id="22" name="Star: 5 Points 21">
            <a:extLst>
              <a:ext uri="{FF2B5EF4-FFF2-40B4-BE49-F238E27FC236}">
                <a16:creationId xmlns:a16="http://schemas.microsoft.com/office/drawing/2014/main" id="{16D9BC40-2456-45DA-91FE-EB0104E46043}"/>
              </a:ext>
            </a:extLst>
          </p:cNvPr>
          <p:cNvSpPr/>
          <p:nvPr/>
        </p:nvSpPr>
        <p:spPr>
          <a:xfrm>
            <a:off x="97467" y="806561"/>
            <a:ext cx="760021" cy="731520"/>
          </a:xfrm>
          <a:prstGeom prst="star5">
            <a:avLst>
              <a:gd name="adj" fmla="val 30845"/>
              <a:gd name="hf" fmla="val 105146"/>
              <a:gd name="vf" fmla="val 11055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latin typeface="Verdana" panose="020B0604030504040204" pitchFamily="34" charset="0"/>
                <a:ea typeface="Verdana" panose="020B0604030504040204" pitchFamily="34" charset="0"/>
              </a:rPr>
              <a:t>Done!</a:t>
            </a:r>
          </a:p>
        </p:txBody>
      </p:sp>
      <p:sp>
        <p:nvSpPr>
          <p:cNvPr id="24" name="Diamond 23">
            <a:extLst>
              <a:ext uri="{FF2B5EF4-FFF2-40B4-BE49-F238E27FC236}">
                <a16:creationId xmlns:a16="http://schemas.microsoft.com/office/drawing/2014/main" id="{41D77760-E211-4ABF-9C83-FCC89390BEE8}"/>
              </a:ext>
            </a:extLst>
          </p:cNvPr>
          <p:cNvSpPr/>
          <p:nvPr/>
        </p:nvSpPr>
        <p:spPr>
          <a:xfrm>
            <a:off x="957533" y="806561"/>
            <a:ext cx="760021" cy="73152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latin typeface="Verdana" panose="020B0604030504040204" pitchFamily="34" charset="0"/>
                <a:ea typeface="Verdana" panose="020B0604030504040204" pitchFamily="34" charset="0"/>
              </a:rPr>
              <a:t>Done!</a:t>
            </a:r>
          </a:p>
        </p:txBody>
      </p:sp>
      <p:sp>
        <p:nvSpPr>
          <p:cNvPr id="25" name="Heart 24">
            <a:extLst>
              <a:ext uri="{FF2B5EF4-FFF2-40B4-BE49-F238E27FC236}">
                <a16:creationId xmlns:a16="http://schemas.microsoft.com/office/drawing/2014/main" id="{D4F74B14-974A-4740-8BF7-25EA96BBB691}"/>
              </a:ext>
            </a:extLst>
          </p:cNvPr>
          <p:cNvSpPr/>
          <p:nvPr/>
        </p:nvSpPr>
        <p:spPr>
          <a:xfrm>
            <a:off x="6566380" y="806561"/>
            <a:ext cx="760021" cy="731520"/>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latin typeface="Verdana" panose="020B0604030504040204" pitchFamily="34" charset="0"/>
                <a:ea typeface="Verdana" panose="020B0604030504040204" pitchFamily="34" charset="0"/>
              </a:rPr>
              <a:t>Done!</a:t>
            </a:r>
          </a:p>
        </p:txBody>
      </p:sp>
      <p:sp>
        <p:nvSpPr>
          <p:cNvPr id="35" name="Pentagon 34">
            <a:extLst>
              <a:ext uri="{FF2B5EF4-FFF2-40B4-BE49-F238E27FC236}">
                <a16:creationId xmlns:a16="http://schemas.microsoft.com/office/drawing/2014/main" id="{9516E30B-177D-4F29-A829-064D5AC2300D}"/>
              </a:ext>
            </a:extLst>
          </p:cNvPr>
          <p:cNvSpPr/>
          <p:nvPr/>
        </p:nvSpPr>
        <p:spPr>
          <a:xfrm>
            <a:off x="7426446" y="806561"/>
            <a:ext cx="760021" cy="731520"/>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latin typeface="Verdana" panose="020B0604030504040204" pitchFamily="34" charset="0"/>
                <a:ea typeface="Verdana" panose="020B0604030504040204" pitchFamily="34" charset="0"/>
              </a:rPr>
              <a:t>Done!</a:t>
            </a:r>
          </a:p>
        </p:txBody>
      </p:sp>
      <p:sp>
        <p:nvSpPr>
          <p:cNvPr id="36" name="Rectangle 35">
            <a:extLst>
              <a:ext uri="{FF2B5EF4-FFF2-40B4-BE49-F238E27FC236}">
                <a16:creationId xmlns:a16="http://schemas.microsoft.com/office/drawing/2014/main" id="{17EED6C1-B3C4-478E-82E5-992A0984568E}"/>
              </a:ext>
            </a:extLst>
          </p:cNvPr>
          <p:cNvSpPr/>
          <p:nvPr/>
        </p:nvSpPr>
        <p:spPr>
          <a:xfrm>
            <a:off x="8335950" y="898497"/>
            <a:ext cx="650455" cy="626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latin typeface="Verdana" panose="020B0604030504040204" pitchFamily="34" charset="0"/>
                <a:ea typeface="Verdana" panose="020B0604030504040204" pitchFamily="34" charset="0"/>
              </a:rPr>
              <a:t>Done!</a:t>
            </a:r>
          </a:p>
        </p:txBody>
      </p:sp>
      <p:sp>
        <p:nvSpPr>
          <p:cNvPr id="72" name="Trapezoid 71">
            <a:extLst>
              <a:ext uri="{FF2B5EF4-FFF2-40B4-BE49-F238E27FC236}">
                <a16:creationId xmlns:a16="http://schemas.microsoft.com/office/drawing/2014/main" id="{6A09C70A-E3F8-4A23-A490-7AD88FDDC94A}"/>
              </a:ext>
            </a:extLst>
          </p:cNvPr>
          <p:cNvSpPr/>
          <p:nvPr/>
        </p:nvSpPr>
        <p:spPr>
          <a:xfrm>
            <a:off x="1817599" y="885065"/>
            <a:ext cx="731520" cy="639495"/>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latin typeface="Verdana" panose="020B0604030504040204" pitchFamily="34" charset="0"/>
                <a:ea typeface="Verdana" panose="020B0604030504040204" pitchFamily="34" charset="0"/>
              </a:rPr>
              <a:t>Done!</a:t>
            </a:r>
          </a:p>
        </p:txBody>
      </p:sp>
    </p:spTree>
    <p:extLst>
      <p:ext uri="{BB962C8B-B14F-4D97-AF65-F5344CB8AC3E}">
        <p14:creationId xmlns:p14="http://schemas.microsoft.com/office/powerpoint/2010/main" val="3873649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44B010-BDE3-4A65-B9F5-51AB53875FC3}"/>
              </a:ext>
            </a:extLst>
          </p:cNvPr>
          <p:cNvSpPr txBox="1"/>
          <p:nvPr/>
        </p:nvSpPr>
        <p:spPr>
          <a:xfrm>
            <a:off x="139696"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Image Help</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2595397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1D5E88-740E-4AEE-A663-AE7C3FC5B5A7}"/>
              </a:ext>
            </a:extLst>
          </p:cNvPr>
          <p:cNvSpPr txBox="1"/>
          <p:nvPr/>
        </p:nvSpPr>
        <p:spPr>
          <a:xfrm>
            <a:off x="194961" y="4235912"/>
            <a:ext cx="2055869" cy="907941"/>
          </a:xfrm>
          <a:prstGeom prst="rect">
            <a:avLst/>
          </a:prstGeom>
          <a:noFill/>
        </p:spPr>
        <p:txBody>
          <a:bodyPr wrap="square" rtlCol="0">
            <a:spAutoFit/>
          </a:bodyPr>
          <a:lstStyle/>
          <a:p>
            <a:pPr algn="ctr">
              <a:spcAft>
                <a:spcPts val="600"/>
              </a:spcAft>
            </a:pPr>
            <a:r>
              <a:rPr lang="en-US" sz="1200" b="1" dirty="0">
                <a:latin typeface="Georgia" panose="02040502050405020303" pitchFamily="18" charset="0"/>
                <a:ea typeface="Verdana" panose="020B0604030504040204" pitchFamily="34" charset="0"/>
                <a:cs typeface="+mj-cs"/>
              </a:rPr>
              <a:t>Is your work saved?</a:t>
            </a: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Illustrate It!</a:t>
            </a: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rPr>
              <a:t>or</a:t>
            </a:r>
          </a:p>
          <a:p>
            <a:pPr algn="ctr"/>
            <a:r>
              <a:rPr lang="en-US" sz="1200" b="1" dirty="0">
                <a:latin typeface="Georgia" panose="02040502050405020303" pitchFamily="18" charset="0"/>
                <a:ea typeface="Verdana" panose="020B0604030504040204" pitchFamily="34" charset="0"/>
                <a:cs typeface="+mj-cs"/>
                <a:hlinkClick r:id="rId3"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2249436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AD54C49-65EB-446B-9347-64425CE8344D}"/>
              </a:ext>
            </a:extLst>
          </p:cNvPr>
          <p:cNvSpPr txBox="1"/>
          <p:nvPr/>
        </p:nvSpPr>
        <p:spPr>
          <a:xfrm>
            <a:off x="208632"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Part 2</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984501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0F44D0D-FE64-4872-995B-602F0D0C99A9}"/>
              </a:ext>
            </a:extLst>
          </p:cNvPr>
          <p:cNvSpPr txBox="1"/>
          <p:nvPr/>
        </p:nvSpPr>
        <p:spPr>
          <a:xfrm>
            <a:off x="205010" y="4528768"/>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3631095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5844F67-428B-4FDF-BF9F-C81E7D3EC0C2}"/>
              </a:ext>
            </a:extLst>
          </p:cNvPr>
          <p:cNvSpPr txBox="1"/>
          <p:nvPr/>
        </p:nvSpPr>
        <p:spPr>
          <a:xfrm>
            <a:off x="208632" y="4497169"/>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
        <p:nvSpPr>
          <p:cNvPr id="2" name="Rectangle 1">
            <a:extLst>
              <a:ext uri="{FF2B5EF4-FFF2-40B4-BE49-F238E27FC236}">
                <a16:creationId xmlns:a16="http://schemas.microsoft.com/office/drawing/2014/main" id="{9F1C406B-D493-46D2-B4B1-56CF2DE82A75}"/>
              </a:ext>
            </a:extLst>
          </p:cNvPr>
          <p:cNvSpPr/>
          <p:nvPr/>
        </p:nvSpPr>
        <p:spPr>
          <a:xfrm>
            <a:off x="2822027" y="1153643"/>
            <a:ext cx="6059213" cy="461665"/>
          </a:xfrm>
          <a:prstGeom prst="rect">
            <a:avLst/>
          </a:prstGeom>
        </p:spPr>
        <p:txBody>
          <a:bodyPr wrap="square">
            <a:spAutoFit/>
          </a:bodyPr>
          <a:lstStyle/>
          <a:p>
            <a:r>
              <a:rPr lang="en-US" sz="1200" dirty="0">
                <a:solidFill>
                  <a:prstClr val="black"/>
                </a:solidFill>
                <a:latin typeface="Verdana" panose="020B0604030504040204" pitchFamily="34" charset="0"/>
                <a:ea typeface="Verdana" panose="020B0604030504040204" pitchFamily="34" charset="0"/>
                <a:hlinkClick r:id="rId3"/>
              </a:rPr>
              <a:t>http://studyjams.scholastic.com/studyjams/jams/science/energy-light-sound/heat.htm</a:t>
            </a:r>
            <a:r>
              <a:rPr lang="en-US" sz="1200" dirty="0">
                <a:solidFill>
                  <a:prstClr val="black"/>
                </a:solidFill>
                <a:latin typeface="Verdana" panose="020B0604030504040204" pitchFamily="34" charset="0"/>
                <a:ea typeface="Verdana" panose="020B0604030504040204" pitchFamily="34" charset="0"/>
              </a:rPr>
              <a:t> </a:t>
            </a:r>
            <a:endParaRPr lang="en-US" sz="1200" dirty="0"/>
          </a:p>
        </p:txBody>
      </p:sp>
    </p:spTree>
    <p:extLst>
      <p:ext uri="{BB962C8B-B14F-4D97-AF65-F5344CB8AC3E}">
        <p14:creationId xmlns:p14="http://schemas.microsoft.com/office/powerpoint/2010/main" val="509059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CE27DE7-446D-4E32-A846-28CFEF42E19E}"/>
              </a:ext>
            </a:extLst>
          </p:cNvPr>
          <p:cNvSpPr txBox="1"/>
          <p:nvPr/>
        </p:nvSpPr>
        <p:spPr>
          <a:xfrm>
            <a:off x="208632"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Continue</a:t>
            </a:r>
            <a:r>
              <a:rPr lang="en-US" sz="1200" dirty="0">
                <a:hlinkClick r:id="rId2" action="ppaction://hlinksldjump"/>
              </a:rPr>
              <a:t> </a:t>
            </a:r>
            <a:r>
              <a:rPr lang="en-US" sz="1200" b="1" dirty="0">
                <a:latin typeface="Georgia" panose="02040502050405020303" pitchFamily="18" charset="0"/>
                <a:ea typeface="Verdana" panose="020B0604030504040204" pitchFamily="34" charset="0"/>
                <a:cs typeface="+mj-cs"/>
                <a:hlinkClick r:id="rId2" action="ppaction://hlinksldjump"/>
              </a:rPr>
              <a:t>to Part 2</a:t>
            </a:r>
            <a:endParaRPr lang="en-US" sz="1200" b="1" dirty="0">
              <a:latin typeface="Georgia" panose="02040502050405020303" pitchFamily="18" charset="0"/>
              <a:ea typeface="Verdana" panose="020B0604030504040204" pitchFamily="34" charset="0"/>
              <a:cs typeface="+mj-cs"/>
            </a:endParaRPr>
          </a:p>
        </p:txBody>
      </p:sp>
      <p:sp>
        <p:nvSpPr>
          <p:cNvPr id="4" name="TextBox 3">
            <a:extLst>
              <a:ext uri="{FF2B5EF4-FFF2-40B4-BE49-F238E27FC236}">
                <a16:creationId xmlns:a16="http://schemas.microsoft.com/office/drawing/2014/main" id="{DE74CBAA-989A-40A1-ADC8-82DD172B3635}"/>
              </a:ext>
            </a:extLst>
          </p:cNvPr>
          <p:cNvSpPr txBox="1"/>
          <p:nvPr/>
        </p:nvSpPr>
        <p:spPr>
          <a:xfrm>
            <a:off x="208633" y="1665101"/>
            <a:ext cx="2064841" cy="261610"/>
          </a:xfrm>
          <a:prstGeom prst="rect">
            <a:avLst/>
          </a:prstGeom>
          <a:noFill/>
        </p:spPr>
        <p:txBody>
          <a:bodyPr wrap="square" rtlCol="0">
            <a:spAutoFit/>
          </a:bodyPr>
          <a:lstStyle/>
          <a:p>
            <a:r>
              <a:rPr lang="en-US" sz="1100" i="1" dirty="0">
                <a:solidFill>
                  <a:schemeClr val="tx1">
                    <a:lumMod val="50000"/>
                    <a:lumOff val="50000"/>
                  </a:schemeClr>
                </a:solidFill>
                <a:latin typeface="Verdana" panose="020B0604030504040204" pitchFamily="34" charset="0"/>
                <a:ea typeface="Verdana" panose="020B0604030504040204" pitchFamily="34" charset="0"/>
              </a:rPr>
              <a:t>Type/draw here.</a:t>
            </a:r>
          </a:p>
        </p:txBody>
      </p:sp>
      <p:sp>
        <p:nvSpPr>
          <p:cNvPr id="5" name="TextBox 4">
            <a:extLst>
              <a:ext uri="{FF2B5EF4-FFF2-40B4-BE49-F238E27FC236}">
                <a16:creationId xmlns:a16="http://schemas.microsoft.com/office/drawing/2014/main" id="{755C743A-0C58-4773-8644-D0E8AB097D7B}"/>
              </a:ext>
            </a:extLst>
          </p:cNvPr>
          <p:cNvSpPr txBox="1"/>
          <p:nvPr/>
        </p:nvSpPr>
        <p:spPr>
          <a:xfrm>
            <a:off x="208632" y="2487958"/>
            <a:ext cx="2064841" cy="261610"/>
          </a:xfrm>
          <a:prstGeom prst="rect">
            <a:avLst/>
          </a:prstGeom>
          <a:noFill/>
        </p:spPr>
        <p:txBody>
          <a:bodyPr wrap="square" rtlCol="0">
            <a:spAutoFit/>
          </a:bodyPr>
          <a:lstStyle/>
          <a:p>
            <a:r>
              <a:rPr lang="en-US" sz="1100" i="1" dirty="0">
                <a:solidFill>
                  <a:schemeClr val="tx1">
                    <a:lumMod val="50000"/>
                    <a:lumOff val="50000"/>
                  </a:schemeClr>
                </a:solidFill>
                <a:latin typeface="Verdana" panose="020B0604030504040204" pitchFamily="34" charset="0"/>
                <a:ea typeface="Verdana" panose="020B0604030504040204" pitchFamily="34" charset="0"/>
              </a:rPr>
              <a:t>Type/draw here.</a:t>
            </a:r>
          </a:p>
        </p:txBody>
      </p:sp>
      <p:sp>
        <p:nvSpPr>
          <p:cNvPr id="6" name="TextBox 5">
            <a:extLst>
              <a:ext uri="{FF2B5EF4-FFF2-40B4-BE49-F238E27FC236}">
                <a16:creationId xmlns:a16="http://schemas.microsoft.com/office/drawing/2014/main" id="{8BEEA5E4-9589-4F36-BD4C-985336CE0296}"/>
              </a:ext>
            </a:extLst>
          </p:cNvPr>
          <p:cNvSpPr txBox="1"/>
          <p:nvPr/>
        </p:nvSpPr>
        <p:spPr>
          <a:xfrm>
            <a:off x="208632" y="3310815"/>
            <a:ext cx="2064841" cy="261610"/>
          </a:xfrm>
          <a:prstGeom prst="rect">
            <a:avLst/>
          </a:prstGeom>
          <a:noFill/>
        </p:spPr>
        <p:txBody>
          <a:bodyPr wrap="square" rtlCol="0">
            <a:spAutoFit/>
          </a:bodyPr>
          <a:lstStyle/>
          <a:p>
            <a:r>
              <a:rPr lang="en-US" sz="1100" i="1" dirty="0">
                <a:solidFill>
                  <a:schemeClr val="tx1">
                    <a:lumMod val="50000"/>
                    <a:lumOff val="50000"/>
                  </a:schemeClr>
                </a:solidFill>
                <a:latin typeface="Verdana" panose="020B0604030504040204" pitchFamily="34" charset="0"/>
                <a:ea typeface="Verdana" panose="020B0604030504040204" pitchFamily="34" charset="0"/>
              </a:rPr>
              <a:t>Type/draw here.</a:t>
            </a:r>
          </a:p>
        </p:txBody>
      </p:sp>
      <p:sp>
        <p:nvSpPr>
          <p:cNvPr id="7" name="TextBox 6">
            <a:extLst>
              <a:ext uri="{FF2B5EF4-FFF2-40B4-BE49-F238E27FC236}">
                <a16:creationId xmlns:a16="http://schemas.microsoft.com/office/drawing/2014/main" id="{A8965A13-4355-4C2D-8CFE-9CCA1A5D70EB}"/>
              </a:ext>
            </a:extLst>
          </p:cNvPr>
          <p:cNvSpPr txBox="1"/>
          <p:nvPr/>
        </p:nvSpPr>
        <p:spPr>
          <a:xfrm>
            <a:off x="208631" y="4115346"/>
            <a:ext cx="2064841" cy="261610"/>
          </a:xfrm>
          <a:prstGeom prst="rect">
            <a:avLst/>
          </a:prstGeom>
          <a:noFill/>
        </p:spPr>
        <p:txBody>
          <a:bodyPr wrap="square" rtlCol="0">
            <a:spAutoFit/>
          </a:bodyPr>
          <a:lstStyle/>
          <a:p>
            <a:r>
              <a:rPr lang="en-US" sz="1100" i="1" dirty="0">
                <a:solidFill>
                  <a:schemeClr val="tx1">
                    <a:lumMod val="50000"/>
                    <a:lumOff val="50000"/>
                  </a:schemeClr>
                </a:solidFill>
                <a:latin typeface="Verdana" panose="020B0604030504040204" pitchFamily="34" charset="0"/>
                <a:ea typeface="Verdana" panose="020B0604030504040204" pitchFamily="34" charset="0"/>
              </a:rPr>
              <a:t>Type/draw here.</a:t>
            </a:r>
          </a:p>
        </p:txBody>
      </p:sp>
    </p:spTree>
    <p:extLst>
      <p:ext uri="{BB962C8B-B14F-4D97-AF65-F5344CB8AC3E}">
        <p14:creationId xmlns:p14="http://schemas.microsoft.com/office/powerpoint/2010/main" val="1067516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5D1CDC-EABF-4BCB-917D-A083AE3123D8}"/>
              </a:ext>
            </a:extLst>
          </p:cNvPr>
          <p:cNvSpPr txBox="1"/>
          <p:nvPr/>
        </p:nvSpPr>
        <p:spPr>
          <a:xfrm>
            <a:off x="208632"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Continue</a:t>
            </a:r>
            <a:r>
              <a:rPr lang="en-US" sz="1200" dirty="0">
                <a:hlinkClick r:id="rId2" action="ppaction://hlinksldjump"/>
              </a:rPr>
              <a:t> </a:t>
            </a:r>
            <a:r>
              <a:rPr lang="en-US" sz="1200" b="1" dirty="0">
                <a:latin typeface="Georgia" panose="02040502050405020303" pitchFamily="18" charset="0"/>
                <a:ea typeface="Verdana" panose="020B0604030504040204" pitchFamily="34" charset="0"/>
                <a:cs typeface="+mj-cs"/>
                <a:hlinkClick r:id="rId2" action="ppaction://hlinksldjump"/>
              </a:rPr>
              <a:t>to Questions</a:t>
            </a:r>
            <a:endParaRPr lang="en-US" sz="1200" b="1" dirty="0">
              <a:latin typeface="Georgia" panose="02040502050405020303" pitchFamily="18" charset="0"/>
              <a:ea typeface="Verdana" panose="020B0604030504040204" pitchFamily="34" charset="0"/>
              <a:cs typeface="+mj-cs"/>
            </a:endParaRPr>
          </a:p>
        </p:txBody>
      </p:sp>
      <p:sp>
        <p:nvSpPr>
          <p:cNvPr id="5" name="TextBox 4">
            <a:extLst>
              <a:ext uri="{FF2B5EF4-FFF2-40B4-BE49-F238E27FC236}">
                <a16:creationId xmlns:a16="http://schemas.microsoft.com/office/drawing/2014/main" id="{391321A3-ABA8-47C2-93C5-7CA863D29085}"/>
              </a:ext>
            </a:extLst>
          </p:cNvPr>
          <p:cNvSpPr txBox="1"/>
          <p:nvPr/>
        </p:nvSpPr>
        <p:spPr>
          <a:xfrm>
            <a:off x="208632" y="1642485"/>
            <a:ext cx="2064841" cy="261610"/>
          </a:xfrm>
          <a:prstGeom prst="rect">
            <a:avLst/>
          </a:prstGeom>
          <a:noFill/>
        </p:spPr>
        <p:txBody>
          <a:bodyPr wrap="square" rtlCol="0">
            <a:spAutoFit/>
          </a:bodyPr>
          <a:lstStyle/>
          <a:p>
            <a:r>
              <a:rPr lang="en-US" sz="1100" i="1" dirty="0">
                <a:solidFill>
                  <a:schemeClr val="tx1">
                    <a:lumMod val="50000"/>
                    <a:lumOff val="50000"/>
                  </a:schemeClr>
                </a:solidFill>
                <a:latin typeface="Verdana" panose="020B0604030504040204" pitchFamily="34" charset="0"/>
                <a:ea typeface="Verdana" panose="020B0604030504040204" pitchFamily="34" charset="0"/>
              </a:rPr>
              <a:t>Type/draw here.</a:t>
            </a:r>
          </a:p>
        </p:txBody>
      </p:sp>
    </p:spTree>
    <p:extLst>
      <p:ext uri="{BB962C8B-B14F-4D97-AF65-F5344CB8AC3E}">
        <p14:creationId xmlns:p14="http://schemas.microsoft.com/office/powerpoint/2010/main" val="615974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EDE17DF-F85E-4CF3-9B31-98EFC2CF108E}"/>
              </a:ext>
            </a:extLst>
          </p:cNvPr>
          <p:cNvSpPr txBox="1"/>
          <p:nvPr/>
        </p:nvSpPr>
        <p:spPr>
          <a:xfrm>
            <a:off x="208632" y="4497169"/>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1627766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C826E9-58DB-481E-B664-679E13D81791}"/>
              </a:ext>
            </a:extLst>
          </p:cNvPr>
          <p:cNvSpPr txBox="1"/>
          <p:nvPr/>
        </p:nvSpPr>
        <p:spPr>
          <a:xfrm>
            <a:off x="208632"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Part 2</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2349813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0392A3-7312-42FB-AC8B-6D99C9787576}"/>
              </a:ext>
            </a:extLst>
          </p:cNvPr>
          <p:cNvSpPr txBox="1"/>
          <p:nvPr/>
        </p:nvSpPr>
        <p:spPr>
          <a:xfrm>
            <a:off x="208632"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Part 3</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664342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59F714F-9C49-49A7-9D58-AE4158FA7914}"/>
              </a:ext>
            </a:extLst>
          </p:cNvPr>
          <p:cNvSpPr txBox="1"/>
          <p:nvPr/>
        </p:nvSpPr>
        <p:spPr>
          <a:xfrm>
            <a:off x="195085" y="4739410"/>
            <a:ext cx="1968910" cy="430887"/>
          </a:xfrm>
          <a:prstGeom prst="rect">
            <a:avLst/>
          </a:prstGeom>
          <a:noFill/>
        </p:spPr>
        <p:txBody>
          <a:bodyPr wrap="square" rtlCol="0">
            <a:spAutoFit/>
          </a:bodyPr>
          <a:lstStyle/>
          <a:p>
            <a:pPr algn="ctr"/>
            <a:r>
              <a:rPr lang="en-US" sz="1100" b="1" dirty="0">
                <a:latin typeface="Georgia" panose="02040502050405020303" pitchFamily="18" charset="0"/>
                <a:ea typeface="Verdana" panose="020B0604030504040204" pitchFamily="34" charset="0"/>
                <a:cs typeface="+mj-cs"/>
              </a:rPr>
              <a:t>Is your work saved?</a:t>
            </a:r>
          </a:p>
          <a:p>
            <a:pPr algn="ctr"/>
            <a:r>
              <a:rPr lang="en-US" sz="1100" b="1" dirty="0">
                <a:latin typeface="Georgia" panose="02040502050405020303" pitchFamily="18" charset="0"/>
                <a:ea typeface="Verdana" panose="020B0604030504040204" pitchFamily="34" charset="0"/>
                <a:cs typeface="+mj-cs"/>
                <a:hlinkClick r:id="rId2" action="ppaction://hlinksldjump"/>
              </a:rPr>
              <a:t>Go Back to Lab Room</a:t>
            </a:r>
            <a:endParaRPr lang="en-US" sz="11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3648137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44DD1671-A448-45C8-B597-7791B7892BC4}"/>
              </a:ext>
            </a:extLst>
          </p:cNvPr>
          <p:cNvSpPr txBox="1"/>
          <p:nvPr/>
        </p:nvSpPr>
        <p:spPr>
          <a:xfrm>
            <a:off x="205010" y="4490668"/>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
        <p:nvSpPr>
          <p:cNvPr id="3" name="TextBox 2">
            <a:extLst>
              <a:ext uri="{FF2B5EF4-FFF2-40B4-BE49-F238E27FC236}">
                <a16:creationId xmlns:a16="http://schemas.microsoft.com/office/drawing/2014/main" id="{E047E76E-50A7-41B0-B1B9-73DAA209C632}"/>
              </a:ext>
            </a:extLst>
          </p:cNvPr>
          <p:cNvSpPr txBox="1"/>
          <p:nvPr/>
        </p:nvSpPr>
        <p:spPr>
          <a:xfrm>
            <a:off x="387834" y="1566916"/>
            <a:ext cx="1705130" cy="461665"/>
          </a:xfrm>
          <a:prstGeom prst="rect">
            <a:avLst/>
          </a:prstGeom>
          <a:solidFill>
            <a:schemeClr val="accent4">
              <a:lumMod val="40000"/>
              <a:lumOff val="60000"/>
            </a:schemeClr>
          </a:solidFill>
          <a:ln w="38100">
            <a:solidFill>
              <a:srgbClr val="FFC000"/>
            </a:solidFill>
          </a:ln>
        </p:spPr>
        <p:txBody>
          <a:bodyPr wrap="square" rtlCol="0" anchor="ctr">
            <a:spAutoFit/>
          </a:bodyPr>
          <a:lstStyle/>
          <a:p>
            <a:pPr algn="ctr" defTabSz="1005840"/>
            <a:r>
              <a:rPr lang="en-US" sz="1200" dirty="0">
                <a:solidFill>
                  <a:prstClr val="black"/>
                </a:solidFill>
                <a:latin typeface="Verdana" panose="020B0604030504040204" pitchFamily="34" charset="0"/>
                <a:ea typeface="Verdana" panose="020B0604030504040204" pitchFamily="34" charset="0"/>
              </a:rPr>
              <a:t>Getting sunburned on a beach</a:t>
            </a:r>
            <a:endParaRPr lang="en-US" sz="1200" dirty="0">
              <a:solidFill>
                <a:prstClr val="black"/>
              </a:solidFill>
              <a:latin typeface="Verdana" panose="020B0604030504040204" pitchFamily="34" charset="0"/>
              <a:ea typeface="Verdana" panose="020B0604030504040204" pitchFamily="34" charset="0"/>
              <a:cs typeface="Century" charset="0"/>
            </a:endParaRPr>
          </a:p>
        </p:txBody>
      </p:sp>
      <p:sp>
        <p:nvSpPr>
          <p:cNvPr id="4" name="TextBox 3">
            <a:extLst>
              <a:ext uri="{FF2B5EF4-FFF2-40B4-BE49-F238E27FC236}">
                <a16:creationId xmlns:a16="http://schemas.microsoft.com/office/drawing/2014/main" id="{8A7C70EA-345D-4700-8A7A-3715D5B12EF8}"/>
              </a:ext>
            </a:extLst>
          </p:cNvPr>
          <p:cNvSpPr txBox="1"/>
          <p:nvPr/>
        </p:nvSpPr>
        <p:spPr>
          <a:xfrm>
            <a:off x="387834" y="3289791"/>
            <a:ext cx="1705131" cy="461665"/>
          </a:xfrm>
          <a:prstGeom prst="rect">
            <a:avLst/>
          </a:prstGeom>
          <a:solidFill>
            <a:schemeClr val="accent4">
              <a:lumMod val="40000"/>
              <a:lumOff val="60000"/>
            </a:schemeClr>
          </a:solidFill>
          <a:ln w="38100">
            <a:solidFill>
              <a:srgbClr val="FFC000"/>
            </a:solidFill>
          </a:ln>
        </p:spPr>
        <p:txBody>
          <a:bodyPr wrap="square" rtlCol="0" anchor="ctr">
            <a:spAutoFit/>
          </a:bodyPr>
          <a:lstStyle/>
          <a:p>
            <a:pPr algn="ctr" defTabSz="1005840"/>
            <a:r>
              <a:rPr lang="en-US" sz="1200" dirty="0">
                <a:solidFill>
                  <a:prstClr val="black"/>
                </a:solidFill>
                <a:latin typeface="Verdana" panose="020B0604030504040204" pitchFamily="34" charset="0"/>
                <a:ea typeface="Verdana" panose="020B0604030504040204" pitchFamily="34" charset="0"/>
              </a:rPr>
              <a:t>Burning yourself with a curling iron</a:t>
            </a:r>
            <a:endParaRPr lang="en-US" sz="1200" baseline="-25000" dirty="0">
              <a:solidFill>
                <a:prstClr val="black"/>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AFB4DC62-EA42-42C8-9D9C-50E6CAFC25F7}"/>
              </a:ext>
            </a:extLst>
          </p:cNvPr>
          <p:cNvSpPr txBox="1"/>
          <p:nvPr/>
        </p:nvSpPr>
        <p:spPr>
          <a:xfrm>
            <a:off x="387834" y="2756536"/>
            <a:ext cx="1705130" cy="400110"/>
          </a:xfrm>
          <a:prstGeom prst="rect">
            <a:avLst/>
          </a:prstGeom>
          <a:solidFill>
            <a:schemeClr val="accent4">
              <a:lumMod val="40000"/>
              <a:lumOff val="60000"/>
            </a:schemeClr>
          </a:solidFill>
          <a:ln w="38100">
            <a:solidFill>
              <a:srgbClr val="FFC000"/>
            </a:solidFill>
          </a:ln>
        </p:spPr>
        <p:txBody>
          <a:bodyPr wrap="square" rtlCol="0" anchor="ctr">
            <a:spAutoFit/>
          </a:bodyPr>
          <a:lstStyle/>
          <a:p>
            <a:pPr algn="ctr" defTabSz="1005840"/>
            <a:r>
              <a:rPr lang="en-US" sz="1200" dirty="0">
                <a:solidFill>
                  <a:prstClr val="black"/>
                </a:solidFill>
                <a:latin typeface="Verdana" panose="020B0604030504040204" pitchFamily="34" charset="0"/>
                <a:ea typeface="Verdana" panose="020B0604030504040204" pitchFamily="34" charset="0"/>
              </a:rPr>
              <a:t>An ocean breeze</a:t>
            </a:r>
          </a:p>
          <a:p>
            <a:pPr algn="ctr" defTabSz="1005840"/>
            <a:endParaRPr lang="en-US" sz="1200" baseline="-25000" dirty="0">
              <a:solidFill>
                <a:prstClr val="black"/>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5F9600A4-8FEC-4407-ACCA-DEC1A2C3DD4E}"/>
              </a:ext>
            </a:extLst>
          </p:cNvPr>
          <p:cNvSpPr txBox="1"/>
          <p:nvPr/>
        </p:nvSpPr>
        <p:spPr>
          <a:xfrm>
            <a:off x="387834" y="2161726"/>
            <a:ext cx="1705130" cy="461665"/>
          </a:xfrm>
          <a:prstGeom prst="rect">
            <a:avLst/>
          </a:prstGeom>
          <a:solidFill>
            <a:schemeClr val="accent4">
              <a:lumMod val="40000"/>
              <a:lumOff val="60000"/>
            </a:schemeClr>
          </a:solidFill>
          <a:ln w="38100">
            <a:solidFill>
              <a:srgbClr val="FFC000"/>
            </a:solidFill>
          </a:ln>
        </p:spPr>
        <p:txBody>
          <a:bodyPr wrap="square" rtlCol="0" anchor="ctr">
            <a:spAutoFit/>
          </a:bodyPr>
          <a:lstStyle/>
          <a:p>
            <a:pPr algn="ctr" defTabSz="1005840"/>
            <a:r>
              <a:rPr lang="en-US" sz="1200" dirty="0">
                <a:solidFill>
                  <a:prstClr val="black"/>
                </a:solidFill>
                <a:latin typeface="Verdana" panose="020B0604030504040204" pitchFamily="34" charset="0"/>
                <a:ea typeface="Verdana" panose="020B0604030504040204" pitchFamily="34" charset="0"/>
              </a:rPr>
              <a:t>Microwave cooking food</a:t>
            </a:r>
            <a:endParaRPr lang="en-US" sz="1200" baseline="-25000" dirty="0">
              <a:solidFill>
                <a:prstClr val="black"/>
              </a:solidFill>
              <a:latin typeface="Verdana" panose="020B0604030504040204" pitchFamily="34" charset="0"/>
              <a:ea typeface="Verdana" panose="020B0604030504040204" pitchFamily="34" charset="0"/>
              <a:cs typeface="Century" charset="0"/>
            </a:endParaRPr>
          </a:p>
        </p:txBody>
      </p:sp>
      <p:sp>
        <p:nvSpPr>
          <p:cNvPr id="8" name="TextBox 7">
            <a:extLst>
              <a:ext uri="{FF2B5EF4-FFF2-40B4-BE49-F238E27FC236}">
                <a16:creationId xmlns:a16="http://schemas.microsoft.com/office/drawing/2014/main" id="{BD8667BA-B523-445F-8FBC-BB8CF0021B9A}"/>
              </a:ext>
            </a:extLst>
          </p:cNvPr>
          <p:cNvSpPr txBox="1"/>
          <p:nvPr/>
        </p:nvSpPr>
        <p:spPr>
          <a:xfrm>
            <a:off x="387834" y="977271"/>
            <a:ext cx="1691579" cy="461665"/>
          </a:xfrm>
          <a:prstGeom prst="rect">
            <a:avLst/>
          </a:prstGeom>
          <a:solidFill>
            <a:schemeClr val="accent4">
              <a:lumMod val="40000"/>
              <a:lumOff val="60000"/>
            </a:schemeClr>
          </a:solidFill>
          <a:ln w="38100">
            <a:solidFill>
              <a:srgbClr val="FFC000"/>
            </a:solidFill>
          </a:ln>
        </p:spPr>
        <p:txBody>
          <a:bodyPr wrap="square" rtlCol="0" anchor="ctr">
            <a:spAutoFit/>
          </a:bodyPr>
          <a:lstStyle/>
          <a:p>
            <a:pPr algn="ctr" defTabSz="1005840"/>
            <a:r>
              <a:rPr lang="en-US" sz="1200" dirty="0">
                <a:solidFill>
                  <a:prstClr val="black"/>
                </a:solidFill>
                <a:latin typeface="Verdana" panose="020B0604030504040204" pitchFamily="34" charset="0"/>
                <a:ea typeface="Verdana" panose="020B0604030504040204" pitchFamily="34" charset="0"/>
              </a:rPr>
              <a:t>Touching a hot car seat in the summer</a:t>
            </a:r>
            <a:endParaRPr lang="en-US" sz="1200" baseline="-25000" dirty="0">
              <a:solidFill>
                <a:prstClr val="black"/>
              </a:solidFill>
              <a:latin typeface="Verdana" panose="020B0604030504040204" pitchFamily="34" charset="0"/>
              <a:ea typeface="Verdana" panose="020B0604030504040204" pitchFamily="34" charset="0"/>
              <a:cs typeface="Century" charset="0"/>
            </a:endParaRPr>
          </a:p>
        </p:txBody>
      </p:sp>
      <p:sp>
        <p:nvSpPr>
          <p:cNvPr id="9" name="TextBox 8">
            <a:extLst>
              <a:ext uri="{FF2B5EF4-FFF2-40B4-BE49-F238E27FC236}">
                <a16:creationId xmlns:a16="http://schemas.microsoft.com/office/drawing/2014/main" id="{4B226272-BCDC-4676-9050-E322B4C2B293}"/>
              </a:ext>
            </a:extLst>
          </p:cNvPr>
          <p:cNvSpPr txBox="1"/>
          <p:nvPr/>
        </p:nvSpPr>
        <p:spPr>
          <a:xfrm>
            <a:off x="387834" y="3888030"/>
            <a:ext cx="1705130" cy="461665"/>
          </a:xfrm>
          <a:prstGeom prst="rect">
            <a:avLst/>
          </a:prstGeom>
          <a:solidFill>
            <a:schemeClr val="accent4">
              <a:lumMod val="40000"/>
              <a:lumOff val="60000"/>
            </a:schemeClr>
          </a:solidFill>
          <a:ln w="38100">
            <a:solidFill>
              <a:srgbClr val="FFC000"/>
            </a:solidFill>
          </a:ln>
        </p:spPr>
        <p:txBody>
          <a:bodyPr wrap="square" rtlCol="0" anchor="ctr">
            <a:spAutoFit/>
          </a:bodyPr>
          <a:lstStyle/>
          <a:p>
            <a:pPr algn="ctr" defTabSz="1005840"/>
            <a:r>
              <a:rPr lang="en-US" sz="1200" dirty="0">
                <a:solidFill>
                  <a:prstClr val="black"/>
                </a:solidFill>
                <a:latin typeface="Verdana" panose="020B0604030504040204" pitchFamily="34" charset="0"/>
                <a:ea typeface="Verdana" panose="020B0604030504040204" pitchFamily="34" charset="0"/>
              </a:rPr>
              <a:t>Water in a boiling pot of macaroni</a:t>
            </a:r>
            <a:endParaRPr lang="en-US" sz="1200" baseline="-25000" dirty="0">
              <a:solidFill>
                <a:prstClr val="black"/>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00410435"/>
      </p:ext>
    </p:extLst>
  </p:cSld>
  <p:clrMapOvr>
    <a:masterClrMapping/>
  </p:clrMapOvr>
</p:sld>
</file>

<file path=ppt/theme/theme1.xml><?xml version="1.0" encoding="utf-8"?>
<a:theme xmlns:a="http://schemas.openxmlformats.org/drawingml/2006/main" name="1_Lab Ro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Assess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Frame Only">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Sidebar Onl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Blank+Copyr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Lab Ro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atch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ead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Explore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Research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Write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rganize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Illustrate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6" ma:contentTypeDescription="Create a new document." ma:contentTypeScope="" ma:versionID="02697e3214b2f55142a2e7b89ba6de54">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67be6965022b95aa9d7585358a9bb7fc"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5c732d2-f217-444a-91d8-37c5714ca695">
      <UserInfo>
        <DisplayName/>
        <AccountId xsi:nil="true"/>
        <AccountType/>
      </UserInfo>
    </SharedWithUsers>
    <MediaLengthInSeconds xmlns="8f659357-f805-491c-ad0b-5621b2de6466" xsi:nil="true"/>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423D24A-BAD9-421E-8E30-5D799BF7B6FC}"/>
</file>

<file path=customXml/itemProps2.xml><?xml version="1.0" encoding="utf-8"?>
<ds:datastoreItem xmlns:ds="http://schemas.openxmlformats.org/officeDocument/2006/customXml" ds:itemID="{4EB35043-8931-476C-AAA3-B62C7807590D}"/>
</file>

<file path=customXml/itemProps3.xml><?xml version="1.0" encoding="utf-8"?>
<ds:datastoreItem xmlns:ds="http://schemas.openxmlformats.org/officeDocument/2006/customXml" ds:itemID="{BF3566B3-5A4D-438B-8452-75A5DB81F444}"/>
</file>

<file path=docProps/app.xml><?xml version="1.0" encoding="utf-8"?>
<Properties xmlns="http://schemas.openxmlformats.org/officeDocument/2006/extended-properties" xmlns:vt="http://schemas.openxmlformats.org/officeDocument/2006/docPropsVTypes">
  <Template>Office Theme</Template>
  <TotalTime>2416</TotalTime>
  <Words>196</Words>
  <Application>Microsoft Office PowerPoint</Application>
  <PresentationFormat>On-screen Show (16:9)</PresentationFormat>
  <Paragraphs>48</Paragraphs>
  <Slides>13</Slides>
  <Notes>0</Notes>
  <HiddenSlides>0</HiddenSlides>
  <MMClips>0</MMClips>
  <ScaleCrop>false</ScaleCrop>
  <HeadingPairs>
    <vt:vector size="6" baseType="variant">
      <vt:variant>
        <vt:lpstr>Fonts Used</vt:lpstr>
      </vt:variant>
      <vt:variant>
        <vt:i4>6</vt:i4>
      </vt:variant>
      <vt:variant>
        <vt:lpstr>Theme</vt:lpstr>
      </vt:variant>
      <vt:variant>
        <vt:i4>13</vt:i4>
      </vt:variant>
      <vt:variant>
        <vt:lpstr>Slide Titles</vt:lpstr>
      </vt:variant>
      <vt:variant>
        <vt:i4>13</vt:i4>
      </vt:variant>
    </vt:vector>
  </HeadingPairs>
  <TitlesOfParts>
    <vt:vector size="32" baseType="lpstr">
      <vt:lpstr>Arial</vt:lpstr>
      <vt:lpstr>Calibri</vt:lpstr>
      <vt:lpstr>Georgia</vt:lpstr>
      <vt:lpstr>Janda Safe and Sound</vt:lpstr>
      <vt:lpstr>Verdana</vt:lpstr>
      <vt:lpstr>Wingdings</vt:lpstr>
      <vt:lpstr>1_Lab Room</vt:lpstr>
      <vt:lpstr>2_Lab Room</vt:lpstr>
      <vt:lpstr>Watch It</vt:lpstr>
      <vt:lpstr>Read It</vt:lpstr>
      <vt:lpstr>Explore It</vt:lpstr>
      <vt:lpstr>Research It</vt:lpstr>
      <vt:lpstr>Write It</vt:lpstr>
      <vt:lpstr>Organize It</vt:lpstr>
      <vt:lpstr>Illustrate It</vt:lpstr>
      <vt:lpstr>Assess It</vt:lpstr>
      <vt:lpstr>Frame Only</vt:lpstr>
      <vt:lpstr>Sidebar Only</vt:lpstr>
      <vt:lpstr>Blank+Copyright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Stone</dc:creator>
  <cp:lastModifiedBy>Lydia Tate</cp:lastModifiedBy>
  <cp:revision>153</cp:revision>
  <dcterms:created xsi:type="dcterms:W3CDTF">2020-06-04T19:05:49Z</dcterms:created>
  <dcterms:modified xsi:type="dcterms:W3CDTF">2020-10-14T20:23:03Z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r8>4500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ies>
</file>